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2"/>
  </p:notesMasterIdLst>
  <p:sldIdLst>
    <p:sldId id="256" r:id="rId2"/>
    <p:sldId id="257" r:id="rId3"/>
    <p:sldId id="258" r:id="rId4"/>
    <p:sldId id="259" r:id="rId5"/>
    <p:sldId id="273" r:id="rId6"/>
    <p:sldId id="261" r:id="rId7"/>
    <p:sldId id="266" r:id="rId8"/>
    <p:sldId id="275" r:id="rId9"/>
    <p:sldId id="262" r:id="rId10"/>
    <p:sldId id="276" r:id="rId11"/>
    <p:sldId id="274" r:id="rId12"/>
    <p:sldId id="267" r:id="rId13"/>
    <p:sldId id="268" r:id="rId14"/>
    <p:sldId id="269" r:id="rId15"/>
    <p:sldId id="263" r:id="rId16"/>
    <p:sldId id="270" r:id="rId17"/>
    <p:sldId id="271" r:id="rId18"/>
    <p:sldId id="264" r:id="rId19"/>
    <p:sldId id="272" r:id="rId20"/>
    <p:sldId id="265" r:id="rId21"/>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4"/>
  </p:normalViewPr>
  <p:slideViewPr>
    <p:cSldViewPr snapToGrid="0">
      <p:cViewPr>
        <p:scale>
          <a:sx n="120" d="100"/>
          <a:sy n="120" d="100"/>
        </p:scale>
        <p:origin x="256"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61CC2-6BD0-9647-8DBF-1CCAF92B2689}" type="datetimeFigureOut">
              <a:rPr lang="en-DK" smtClean="0"/>
              <a:t>20/06/2023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CB496-5386-974F-91E4-C75ACD464353}" type="slidenum">
              <a:rPr lang="en-DK" smtClean="0"/>
              <a:t>‹#›</a:t>
            </a:fld>
            <a:endParaRPr lang="en-DK"/>
          </a:p>
        </p:txBody>
      </p:sp>
    </p:spTree>
    <p:extLst>
      <p:ext uri="{BB962C8B-B14F-4D97-AF65-F5344CB8AC3E}">
        <p14:creationId xmlns:p14="http://schemas.microsoft.com/office/powerpoint/2010/main" val="3005856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a:t>
            </a:r>
            <a:r>
              <a:rPr lang="en-DK" dirty="0"/>
              <a:t>nimation – </a:t>
            </a:r>
            <a:r>
              <a:rPr lang="en-GB" b="0" i="0" dirty="0">
                <a:solidFill>
                  <a:srgbClr val="000000"/>
                </a:solidFill>
                <a:effectLst/>
                <a:latin typeface="inherit"/>
              </a:rPr>
              <a:t>search circle, ki=E(t)</a:t>
            </a:r>
          </a:p>
          <a:p>
            <a:endParaRPr lang="en-DK" dirty="0"/>
          </a:p>
        </p:txBody>
      </p:sp>
      <p:sp>
        <p:nvSpPr>
          <p:cNvPr id="4" name="Slide Number Placeholder 3"/>
          <p:cNvSpPr>
            <a:spLocks noGrp="1"/>
          </p:cNvSpPr>
          <p:nvPr>
            <p:ph type="sldNum" sz="quarter" idx="5"/>
          </p:nvPr>
        </p:nvSpPr>
        <p:spPr/>
        <p:txBody>
          <a:bodyPr/>
          <a:lstStyle/>
          <a:p>
            <a:fld id="{11DCB496-5386-974F-91E4-C75ACD464353}" type="slidenum">
              <a:rPr lang="en-DK" smtClean="0"/>
              <a:t>3</a:t>
            </a:fld>
            <a:endParaRPr lang="en-DK"/>
          </a:p>
        </p:txBody>
      </p:sp>
    </p:spTree>
    <p:extLst>
      <p:ext uri="{BB962C8B-B14F-4D97-AF65-F5344CB8AC3E}">
        <p14:creationId xmlns:p14="http://schemas.microsoft.com/office/powerpoint/2010/main" val="1453296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DK" dirty="0"/>
              <a:t>lack is gaussian, for loop count how many points is within the search radios, radii = radios of search circal, npts = number og points, K = lamda^-1</a:t>
            </a:r>
          </a:p>
        </p:txBody>
      </p:sp>
      <p:sp>
        <p:nvSpPr>
          <p:cNvPr id="4" name="Slide Number Placeholder 3"/>
          <p:cNvSpPr>
            <a:spLocks noGrp="1"/>
          </p:cNvSpPr>
          <p:nvPr>
            <p:ph type="sldNum" sz="quarter" idx="5"/>
          </p:nvPr>
        </p:nvSpPr>
        <p:spPr/>
        <p:txBody>
          <a:bodyPr/>
          <a:lstStyle/>
          <a:p>
            <a:fld id="{11DCB496-5386-974F-91E4-C75ACD464353}" type="slidenum">
              <a:rPr lang="en-DK" smtClean="0"/>
              <a:t>4</a:t>
            </a:fld>
            <a:endParaRPr lang="en-DK"/>
          </a:p>
        </p:txBody>
      </p:sp>
    </p:spTree>
    <p:extLst>
      <p:ext uri="{BB962C8B-B14F-4D97-AF65-F5344CB8AC3E}">
        <p14:creationId xmlns:p14="http://schemas.microsoft.com/office/powerpoint/2010/main" val="24552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r>
              <a:rPr lang="en-DK" dirty="0"/>
              <a:t>issing equalsion for teta </a:t>
            </a:r>
          </a:p>
        </p:txBody>
      </p:sp>
      <p:sp>
        <p:nvSpPr>
          <p:cNvPr id="4" name="Slide Number Placeholder 3"/>
          <p:cNvSpPr>
            <a:spLocks noGrp="1"/>
          </p:cNvSpPr>
          <p:nvPr>
            <p:ph type="sldNum" sz="quarter" idx="5"/>
          </p:nvPr>
        </p:nvSpPr>
        <p:spPr/>
        <p:txBody>
          <a:bodyPr/>
          <a:lstStyle/>
          <a:p>
            <a:fld id="{11DCB496-5386-974F-91E4-C75ACD464353}" type="slidenum">
              <a:rPr lang="en-DK" smtClean="0"/>
              <a:t>6</a:t>
            </a:fld>
            <a:endParaRPr lang="en-DK"/>
          </a:p>
        </p:txBody>
      </p:sp>
    </p:spTree>
    <p:extLst>
      <p:ext uri="{BB962C8B-B14F-4D97-AF65-F5344CB8AC3E}">
        <p14:creationId xmlns:p14="http://schemas.microsoft.com/office/powerpoint/2010/main" val="4259135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1DCB496-5386-974F-91E4-C75ACD464353}" type="slidenum">
              <a:rPr lang="en-DK" smtClean="0"/>
              <a:t>7</a:t>
            </a:fld>
            <a:endParaRPr lang="en-DK"/>
          </a:p>
        </p:txBody>
      </p:sp>
    </p:spTree>
    <p:extLst>
      <p:ext uri="{BB962C8B-B14F-4D97-AF65-F5344CB8AC3E}">
        <p14:creationId xmlns:p14="http://schemas.microsoft.com/office/powerpoint/2010/main" val="1482410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DK" dirty="0"/>
              <a:t>dd something later</a:t>
            </a:r>
          </a:p>
        </p:txBody>
      </p:sp>
      <p:sp>
        <p:nvSpPr>
          <p:cNvPr id="4" name="Slide Number Placeholder 3"/>
          <p:cNvSpPr>
            <a:spLocks noGrp="1"/>
          </p:cNvSpPr>
          <p:nvPr>
            <p:ph type="sldNum" sz="quarter" idx="5"/>
          </p:nvPr>
        </p:nvSpPr>
        <p:spPr/>
        <p:txBody>
          <a:bodyPr/>
          <a:lstStyle/>
          <a:p>
            <a:fld id="{11DCB496-5386-974F-91E4-C75ACD464353}" type="slidenum">
              <a:rPr lang="en-DK" smtClean="0"/>
              <a:t>8</a:t>
            </a:fld>
            <a:endParaRPr lang="en-DK"/>
          </a:p>
        </p:txBody>
      </p:sp>
    </p:spTree>
    <p:extLst>
      <p:ext uri="{BB962C8B-B14F-4D97-AF65-F5344CB8AC3E}">
        <p14:creationId xmlns:p14="http://schemas.microsoft.com/office/powerpoint/2010/main" val="2970158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1DCB496-5386-974F-91E4-C75ACD464353}" type="slidenum">
              <a:rPr lang="en-DK" smtClean="0"/>
              <a:t>11</a:t>
            </a:fld>
            <a:endParaRPr lang="en-DK"/>
          </a:p>
        </p:txBody>
      </p:sp>
    </p:spTree>
    <p:extLst>
      <p:ext uri="{BB962C8B-B14F-4D97-AF65-F5344CB8AC3E}">
        <p14:creationId xmlns:p14="http://schemas.microsoft.com/office/powerpoint/2010/main" val="2930629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r>
              <a:rPr lang="en-DK" dirty="0"/>
              <a:t>raw a pictur to illustra it</a:t>
            </a:r>
          </a:p>
        </p:txBody>
      </p:sp>
      <p:sp>
        <p:nvSpPr>
          <p:cNvPr id="4" name="Slide Number Placeholder 3"/>
          <p:cNvSpPr>
            <a:spLocks noGrp="1"/>
          </p:cNvSpPr>
          <p:nvPr>
            <p:ph type="sldNum" sz="quarter" idx="5"/>
          </p:nvPr>
        </p:nvSpPr>
        <p:spPr/>
        <p:txBody>
          <a:bodyPr/>
          <a:lstStyle/>
          <a:p>
            <a:fld id="{11DCB496-5386-974F-91E4-C75ACD464353}" type="slidenum">
              <a:rPr lang="en-DK" smtClean="0"/>
              <a:t>12</a:t>
            </a:fld>
            <a:endParaRPr lang="en-DK"/>
          </a:p>
        </p:txBody>
      </p:sp>
    </p:spTree>
    <p:extLst>
      <p:ext uri="{BB962C8B-B14F-4D97-AF65-F5344CB8AC3E}">
        <p14:creationId xmlns:p14="http://schemas.microsoft.com/office/powerpoint/2010/main" val="1500683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1DCB496-5386-974F-91E4-C75ACD464353}" type="slidenum">
              <a:rPr lang="en-DK" smtClean="0"/>
              <a:t>19</a:t>
            </a:fld>
            <a:endParaRPr lang="en-DK"/>
          </a:p>
        </p:txBody>
      </p:sp>
    </p:spTree>
    <p:extLst>
      <p:ext uri="{BB962C8B-B14F-4D97-AF65-F5344CB8AC3E}">
        <p14:creationId xmlns:p14="http://schemas.microsoft.com/office/powerpoint/2010/main" val="3292054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6/20/23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613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6/20/23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432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6/20/23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442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6/20/23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98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6/20/23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238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6/20/23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666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6/20/23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57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6/20/23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672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6/20/23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711009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6/20/23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867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6/20/23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730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6/20/23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91216776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3" descr="A web of dots connected">
            <a:extLst>
              <a:ext uri="{FF2B5EF4-FFF2-40B4-BE49-F238E27FC236}">
                <a16:creationId xmlns:a16="http://schemas.microsoft.com/office/drawing/2014/main" id="{753AB7FC-FA51-B326-BBCB-6585362BFE16}"/>
              </a:ext>
            </a:extLst>
          </p:cNvPr>
          <p:cNvPicPr>
            <a:picLocks noChangeAspect="1"/>
          </p:cNvPicPr>
          <p:nvPr/>
        </p:nvPicPr>
        <p:blipFill rotWithShape="1">
          <a:blip r:embed="rId2"/>
          <a:srcRect l="20444"/>
          <a:stretch/>
        </p:blipFill>
        <p:spPr>
          <a:xfrm>
            <a:off x="20" y="1"/>
            <a:ext cx="12191980" cy="6857999"/>
          </a:xfrm>
          <a:prstGeom prst="rect">
            <a:avLst/>
          </a:prstGeom>
        </p:spPr>
      </p:pic>
      <p:sp>
        <p:nvSpPr>
          <p:cNvPr id="25"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0E5E26E3-7B5F-9F51-8F8F-151B60D382E4}"/>
              </a:ext>
            </a:extLst>
          </p:cNvPr>
          <p:cNvSpPr>
            <a:spLocks noGrp="1"/>
          </p:cNvSpPr>
          <p:nvPr>
            <p:ph type="ctrTitle"/>
          </p:nvPr>
        </p:nvSpPr>
        <p:spPr>
          <a:xfrm>
            <a:off x="565151" y="768334"/>
            <a:ext cx="4134538" cy="2866405"/>
          </a:xfrm>
        </p:spPr>
        <p:txBody>
          <a:bodyPr>
            <a:noAutofit/>
          </a:bodyPr>
          <a:lstStyle/>
          <a:p>
            <a:r>
              <a:rPr lang="en-GB" sz="4800" dirty="0" err="1"/>
              <a:t>Analyzing</a:t>
            </a:r>
            <a:r>
              <a:rPr lang="en-GB" sz="4800" dirty="0"/>
              <a:t> spatial distributions using Ripley-K function</a:t>
            </a:r>
            <a:endParaRPr lang="en-DK" sz="4800" dirty="0"/>
          </a:p>
        </p:txBody>
      </p:sp>
      <p:sp>
        <p:nvSpPr>
          <p:cNvPr id="3" name="Subtitle 2">
            <a:extLst>
              <a:ext uri="{FF2B5EF4-FFF2-40B4-BE49-F238E27FC236}">
                <a16:creationId xmlns:a16="http://schemas.microsoft.com/office/drawing/2014/main" id="{6ED72F07-D678-C2F9-0E30-E0EDA9C317E2}"/>
              </a:ext>
            </a:extLst>
          </p:cNvPr>
          <p:cNvSpPr>
            <a:spLocks noGrp="1"/>
          </p:cNvSpPr>
          <p:nvPr>
            <p:ph type="subTitle" idx="1"/>
          </p:nvPr>
        </p:nvSpPr>
        <p:spPr>
          <a:xfrm>
            <a:off x="565150" y="4578633"/>
            <a:ext cx="4134538" cy="1475177"/>
          </a:xfrm>
        </p:spPr>
        <p:txBody>
          <a:bodyPr>
            <a:normAutofit/>
          </a:bodyPr>
          <a:lstStyle/>
          <a:p>
            <a:r>
              <a:rPr lang="en-GB" sz="1800" dirty="0" err="1"/>
              <a:t>Youran</a:t>
            </a:r>
            <a:r>
              <a:rPr lang="en-GB" sz="1800" dirty="0"/>
              <a:t> Tao Jensen</a:t>
            </a:r>
          </a:p>
          <a:p>
            <a:r>
              <a:rPr lang="en-GB" sz="1800" dirty="0"/>
              <a:t>Supervisor: François Bernard </a:t>
            </a:r>
            <a:r>
              <a:rPr lang="en-GB" sz="1800" dirty="0" err="1"/>
              <a:t>Lauze</a:t>
            </a:r>
            <a:endParaRPr lang="en-GB" sz="1800" dirty="0"/>
          </a:p>
          <a:p>
            <a:r>
              <a:rPr lang="en-GB" sz="1800" dirty="0"/>
              <a:t>23.06.2023</a:t>
            </a:r>
            <a:endParaRPr lang="en-DK" sz="1800" dirty="0"/>
          </a:p>
        </p:txBody>
      </p:sp>
      <p:cxnSp>
        <p:nvCxnSpPr>
          <p:cNvPr id="26" name="Straight Connector 12">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881943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C80C-C244-0C79-6AA5-E73CAAEE722F}"/>
              </a:ext>
            </a:extLst>
          </p:cNvPr>
          <p:cNvSpPr>
            <a:spLocks noGrp="1"/>
          </p:cNvSpPr>
          <p:nvPr>
            <p:ph type="title"/>
          </p:nvPr>
        </p:nvSpPr>
        <p:spPr/>
        <p:txBody>
          <a:bodyPr>
            <a:normAutofit/>
          </a:bodyPr>
          <a:lstStyle/>
          <a:p>
            <a:r>
              <a:rPr lang="en-GB" dirty="0"/>
              <a:t>R</a:t>
            </a:r>
            <a:r>
              <a:rPr lang="en-DK" dirty="0"/>
              <a:t>ipley-K function on a mesh</a:t>
            </a:r>
          </a:p>
        </p:txBody>
      </p:sp>
      <p:sp>
        <p:nvSpPr>
          <p:cNvPr id="3" name="Content Placeholder 2">
            <a:extLst>
              <a:ext uri="{FF2B5EF4-FFF2-40B4-BE49-F238E27FC236}">
                <a16:creationId xmlns:a16="http://schemas.microsoft.com/office/drawing/2014/main" id="{74180ED1-888B-BF0B-35C4-65DDD1E9ABA4}"/>
              </a:ext>
            </a:extLst>
          </p:cNvPr>
          <p:cNvSpPr>
            <a:spLocks noGrp="1"/>
          </p:cNvSpPr>
          <p:nvPr>
            <p:ph idx="1"/>
          </p:nvPr>
        </p:nvSpPr>
        <p:spPr/>
        <p:txBody>
          <a:bodyPr/>
          <a:lstStyle/>
          <a:p>
            <a:r>
              <a:rPr lang="en-GB" dirty="0"/>
              <a:t>Closest vertices to both the source and target point are determined</a:t>
            </a:r>
          </a:p>
          <a:p>
            <a:r>
              <a:rPr lang="en-GB" dirty="0"/>
              <a:t>Geodesic distances between them along the surface of the mesh are computed</a:t>
            </a:r>
          </a:p>
          <a:p>
            <a:r>
              <a:rPr lang="en-GB" dirty="0"/>
              <a:t>Evaluate the spatial distribution of these points on the mesh using Ripley-K function</a:t>
            </a:r>
          </a:p>
          <a:p>
            <a:endParaRPr lang="en-DK" dirty="0"/>
          </a:p>
        </p:txBody>
      </p:sp>
    </p:spTree>
    <p:extLst>
      <p:ext uri="{BB962C8B-B14F-4D97-AF65-F5344CB8AC3E}">
        <p14:creationId xmlns:p14="http://schemas.microsoft.com/office/powerpoint/2010/main" val="394177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CBCCCB-2D67-0D27-A313-A44D9C994D85}"/>
              </a:ext>
            </a:extLst>
          </p:cNvPr>
          <p:cNvSpPr>
            <a:spLocks noGrp="1"/>
          </p:cNvSpPr>
          <p:nvPr>
            <p:ph type="title"/>
          </p:nvPr>
        </p:nvSpPr>
        <p:spPr>
          <a:xfrm>
            <a:off x="565150" y="770890"/>
            <a:ext cx="9198761" cy="1268984"/>
          </a:xfrm>
        </p:spPr>
        <p:txBody>
          <a:bodyPr>
            <a:normAutofit/>
          </a:bodyPr>
          <a:lstStyle/>
          <a:p>
            <a:r>
              <a:rPr lang="en-GB" dirty="0"/>
              <a:t>Fast Marching Method</a:t>
            </a:r>
            <a:endParaRPr lang="en-DK" dirty="0"/>
          </a:p>
        </p:txBody>
      </p:sp>
      <p:sp>
        <p:nvSpPr>
          <p:cNvPr id="3" name="Content Placeholder 2">
            <a:extLst>
              <a:ext uri="{FF2B5EF4-FFF2-40B4-BE49-F238E27FC236}">
                <a16:creationId xmlns:a16="http://schemas.microsoft.com/office/drawing/2014/main" id="{CD553888-C495-8AC7-C755-28004EFCC719}"/>
              </a:ext>
            </a:extLst>
          </p:cNvPr>
          <p:cNvSpPr>
            <a:spLocks noGrp="1"/>
          </p:cNvSpPr>
          <p:nvPr>
            <p:ph idx="1"/>
          </p:nvPr>
        </p:nvSpPr>
        <p:spPr>
          <a:xfrm>
            <a:off x="565150" y="2160016"/>
            <a:ext cx="9198761" cy="3601212"/>
          </a:xfrm>
        </p:spPr>
        <p:txBody>
          <a:bodyPr>
            <a:normAutofit/>
          </a:bodyPr>
          <a:lstStyle/>
          <a:p>
            <a:pPr>
              <a:lnSpc>
                <a:spcPct val="90000"/>
              </a:lnSpc>
            </a:pPr>
            <a:r>
              <a:rPr lang="en-GB" sz="2000" dirty="0"/>
              <a:t>Initialize a priority queue and a list for the distances to each of the vertices</a:t>
            </a:r>
          </a:p>
          <a:p>
            <a:pPr>
              <a:lnSpc>
                <a:spcPct val="90000"/>
              </a:lnSpc>
            </a:pPr>
            <a:r>
              <a:rPr lang="en-GB" sz="2000" dirty="0"/>
              <a:t>Marking the the source point as "visited" </a:t>
            </a:r>
          </a:p>
          <a:p>
            <a:pPr>
              <a:lnSpc>
                <a:spcPct val="90000"/>
              </a:lnSpc>
            </a:pPr>
            <a:r>
              <a:rPr lang="en-GB" sz="2000" dirty="0"/>
              <a:t>Adding all its neighbour vertices to the priority queue</a:t>
            </a:r>
          </a:p>
          <a:p>
            <a:pPr>
              <a:lnSpc>
                <a:spcPct val="90000"/>
              </a:lnSpc>
            </a:pPr>
            <a:r>
              <a:rPr lang="en-GB" sz="2000" dirty="0"/>
              <a:t>Distances to the neighbouring vertices are calculated, and the smallest of these neighbours is removed from the priority queue and mark as "visited". </a:t>
            </a:r>
          </a:p>
          <a:p>
            <a:pPr>
              <a:lnSpc>
                <a:spcPct val="90000"/>
              </a:lnSpc>
            </a:pPr>
            <a:r>
              <a:rPr lang="en-GB" sz="2000" dirty="0"/>
              <a:t>Neighbours of the this vertex that have not yet been visited is adding the queue, </a:t>
            </a:r>
          </a:p>
          <a:p>
            <a:pPr>
              <a:lnSpc>
                <a:spcPct val="90000"/>
              </a:lnSpc>
            </a:pPr>
            <a:r>
              <a:rPr lang="en-GB" sz="2000" dirty="0"/>
              <a:t>For each of these neighbours, the algorithm compute the cost of reaching it from the source vertex, if it is lower than the previously known distance, then the cost is update to the lower value</a:t>
            </a:r>
          </a:p>
          <a:p>
            <a:pPr>
              <a:lnSpc>
                <a:spcPct val="90000"/>
              </a:lnSpc>
            </a:pPr>
            <a:endParaRPr lang="en-DK" sz="2000" dirty="0"/>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99172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50"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74"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39">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77" name="Oval 40">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8C9B15B6-60F6-F332-53E4-0C5E97E6DC04}"/>
              </a:ext>
            </a:extLst>
          </p:cNvPr>
          <p:cNvSpPr>
            <a:spLocks noGrp="1"/>
          </p:cNvSpPr>
          <p:nvPr>
            <p:ph type="title"/>
          </p:nvPr>
        </p:nvSpPr>
        <p:spPr>
          <a:xfrm>
            <a:off x="7486648" y="768334"/>
            <a:ext cx="4025901" cy="2866405"/>
          </a:xfrm>
        </p:spPr>
        <p:txBody>
          <a:bodyPr vert="horz" lIns="91440" tIns="45720" rIns="91440" bIns="45720" rtlCol="0" anchor="t">
            <a:normAutofit/>
          </a:bodyPr>
          <a:lstStyle/>
          <a:p>
            <a:pPr>
              <a:lnSpc>
                <a:spcPct val="90000"/>
              </a:lnSpc>
            </a:pPr>
            <a:r>
              <a:rPr lang="en-US" sz="4200" dirty="0"/>
              <a:t>Pair Distances between two points on mesh</a:t>
            </a:r>
          </a:p>
        </p:txBody>
      </p:sp>
      <p:pic>
        <p:nvPicPr>
          <p:cNvPr id="5" name="Content Placeholder 4" descr="A screenshot of a computer code&#10;&#10;Description automatically generated with medium confidence">
            <a:extLst>
              <a:ext uri="{FF2B5EF4-FFF2-40B4-BE49-F238E27FC236}">
                <a16:creationId xmlns:a16="http://schemas.microsoft.com/office/drawing/2014/main" id="{1F3F246D-6F6C-2097-07C7-B20001848D47}"/>
              </a:ext>
            </a:extLst>
          </p:cNvPr>
          <p:cNvPicPr>
            <a:picLocks noGrp="1" noChangeAspect="1"/>
          </p:cNvPicPr>
          <p:nvPr>
            <p:ph idx="1"/>
          </p:nvPr>
        </p:nvPicPr>
        <p:blipFill>
          <a:blip r:embed="rId3"/>
          <a:stretch>
            <a:fillRect/>
          </a:stretch>
        </p:blipFill>
        <p:spPr>
          <a:xfrm>
            <a:off x="816309" y="681645"/>
            <a:ext cx="5820754" cy="5486060"/>
          </a:xfrm>
          <a:prstGeom prst="rect">
            <a:avLst/>
          </a:prstGeom>
        </p:spPr>
      </p:pic>
      <p:cxnSp>
        <p:nvCxnSpPr>
          <p:cNvPr id="49" name="Straight Connector 4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001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11">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69ED2-CF5E-4AF4-D4B1-AFA3D20E8DC6}"/>
              </a:ext>
            </a:extLst>
          </p:cNvPr>
          <p:cNvSpPr>
            <a:spLocks noGrp="1"/>
          </p:cNvSpPr>
          <p:nvPr>
            <p:ph type="title"/>
          </p:nvPr>
        </p:nvSpPr>
        <p:spPr>
          <a:xfrm>
            <a:off x="565151" y="770890"/>
            <a:ext cx="4133559" cy="1268984"/>
          </a:xfrm>
        </p:spPr>
        <p:txBody>
          <a:bodyPr>
            <a:normAutofit/>
          </a:bodyPr>
          <a:lstStyle/>
          <a:p>
            <a:pPr>
              <a:lnSpc>
                <a:spcPct val="90000"/>
              </a:lnSpc>
            </a:pPr>
            <a:r>
              <a:rPr lang="en-GB"/>
              <a:t>Ripley-K for triangular mesh</a:t>
            </a:r>
            <a:endParaRPr lang="en-DK"/>
          </a:p>
        </p:txBody>
      </p:sp>
      <p:sp>
        <p:nvSpPr>
          <p:cNvPr id="9" name="Content Placeholder 8">
            <a:extLst>
              <a:ext uri="{FF2B5EF4-FFF2-40B4-BE49-F238E27FC236}">
                <a16:creationId xmlns:a16="http://schemas.microsoft.com/office/drawing/2014/main" id="{D5553CCC-FCA6-562A-77CF-97F04D094E8D}"/>
              </a:ext>
            </a:extLst>
          </p:cNvPr>
          <p:cNvSpPr>
            <a:spLocks noGrp="1"/>
          </p:cNvSpPr>
          <p:nvPr>
            <p:ph idx="1"/>
          </p:nvPr>
        </p:nvSpPr>
        <p:spPr>
          <a:xfrm>
            <a:off x="565151" y="2160016"/>
            <a:ext cx="4133559" cy="3601212"/>
          </a:xfrm>
        </p:spPr>
        <p:txBody>
          <a:bodyPr>
            <a:normAutofit fontScale="92500" lnSpcReduction="10000"/>
          </a:bodyPr>
          <a:lstStyle/>
          <a:p>
            <a:r>
              <a:rPr lang="en-US" dirty="0"/>
              <a:t>Compute the surface area of the mesh</a:t>
            </a:r>
          </a:p>
          <a:p>
            <a:r>
              <a:rPr lang="en-US" dirty="0"/>
              <a:t>Determine the search radii: 50 search circles with radius from 0 to 4</a:t>
            </a:r>
          </a:p>
          <a:p>
            <a:r>
              <a:rPr lang="en-US" dirty="0"/>
              <a:t>Compute the pair distance for all points</a:t>
            </a:r>
          </a:p>
          <a:p>
            <a:r>
              <a:rPr lang="en-US" dirty="0"/>
              <a:t>Normalized the Ripley-K value by dividing it with the intensity</a:t>
            </a:r>
          </a:p>
        </p:txBody>
      </p:sp>
      <p:pic>
        <p:nvPicPr>
          <p:cNvPr id="5" name="Content Placeholder 4" descr="A picture containing text, font, screenshot, algebra&#10;&#10;Description automatically generated">
            <a:extLst>
              <a:ext uri="{FF2B5EF4-FFF2-40B4-BE49-F238E27FC236}">
                <a16:creationId xmlns:a16="http://schemas.microsoft.com/office/drawing/2014/main" id="{D25629DF-876D-D4AD-489D-6AB281DE6AD3}"/>
              </a:ext>
            </a:extLst>
          </p:cNvPr>
          <p:cNvPicPr>
            <a:picLocks noChangeAspect="1"/>
          </p:cNvPicPr>
          <p:nvPr/>
        </p:nvPicPr>
        <p:blipFill>
          <a:blip r:embed="rId2"/>
          <a:stretch>
            <a:fillRect/>
          </a:stretch>
        </p:blipFill>
        <p:spPr>
          <a:xfrm>
            <a:off x="5106596" y="2146610"/>
            <a:ext cx="6430513" cy="2556128"/>
          </a:xfrm>
          <a:prstGeom prst="rect">
            <a:avLst/>
          </a:prstGeom>
        </p:spPr>
      </p:pic>
      <p:grpSp>
        <p:nvGrpSpPr>
          <p:cNvPr id="49" name="Group 13">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0"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4" name="Straight Connector 19">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326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E5CE9-95C4-C621-5289-59DEF9AC22B5}"/>
              </a:ext>
            </a:extLst>
          </p:cNvPr>
          <p:cNvSpPr>
            <a:spLocks noGrp="1"/>
          </p:cNvSpPr>
          <p:nvPr>
            <p:ph type="title"/>
          </p:nvPr>
        </p:nvSpPr>
        <p:spPr>
          <a:xfrm>
            <a:off x="565150" y="770890"/>
            <a:ext cx="6400999" cy="1268984"/>
          </a:xfrm>
        </p:spPr>
        <p:txBody>
          <a:bodyPr>
            <a:normAutofit/>
          </a:bodyPr>
          <a:lstStyle/>
          <a:p>
            <a:pPr>
              <a:lnSpc>
                <a:spcPct val="90000"/>
              </a:lnSpc>
            </a:pPr>
            <a:r>
              <a:rPr lang="en-GB" sz="3400"/>
              <a:t>Ripley-K for uniform samples on geometric mesh</a:t>
            </a:r>
            <a:endParaRPr lang="en-DK" sz="3400"/>
          </a:p>
        </p:txBody>
      </p:sp>
      <p:sp>
        <p:nvSpPr>
          <p:cNvPr id="11" name="Content Placeholder 10">
            <a:extLst>
              <a:ext uri="{FF2B5EF4-FFF2-40B4-BE49-F238E27FC236}">
                <a16:creationId xmlns:a16="http://schemas.microsoft.com/office/drawing/2014/main" id="{A752470A-F16D-4879-1F8C-576DEF73FA50}"/>
              </a:ext>
            </a:extLst>
          </p:cNvPr>
          <p:cNvSpPr>
            <a:spLocks noGrp="1"/>
          </p:cNvSpPr>
          <p:nvPr>
            <p:ph idx="1"/>
          </p:nvPr>
        </p:nvSpPr>
        <p:spPr>
          <a:xfrm>
            <a:off x="565150" y="2160016"/>
            <a:ext cx="6400999" cy="3601212"/>
          </a:xfrm>
        </p:spPr>
        <p:txBody>
          <a:bodyPr>
            <a:normAutofit/>
          </a:bodyPr>
          <a:lstStyle/>
          <a:p>
            <a:r>
              <a:rPr lang="en-US" dirty="0"/>
              <a:t>Spherical mesh created using the </a:t>
            </a:r>
            <a:r>
              <a:rPr lang="en-US" dirty="0" err="1"/>
              <a:t>icosphere</a:t>
            </a:r>
            <a:endParaRPr lang="en-US" dirty="0"/>
          </a:p>
          <a:p>
            <a:r>
              <a:rPr lang="en-US" dirty="0"/>
              <a:t>Red points represent samples using the mesh-based method - geodesic mesh distance</a:t>
            </a:r>
          </a:p>
          <a:p>
            <a:r>
              <a:rPr lang="en-US" dirty="0"/>
              <a:t>Blue points are sampled with spherical formula - great-circle distance</a:t>
            </a:r>
          </a:p>
        </p:txBody>
      </p:sp>
      <p:grpSp>
        <p:nvGrpSpPr>
          <p:cNvPr id="16" name="Group 15">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7"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A picture containing text, plot, line, screenshot&#10;&#10;Description automatically generated">
            <a:extLst>
              <a:ext uri="{FF2B5EF4-FFF2-40B4-BE49-F238E27FC236}">
                <a16:creationId xmlns:a16="http://schemas.microsoft.com/office/drawing/2014/main" id="{420BB286-F834-9736-392A-A564805183C0}"/>
              </a:ext>
            </a:extLst>
          </p:cNvPr>
          <p:cNvPicPr>
            <a:picLocks noChangeAspect="1"/>
          </p:cNvPicPr>
          <p:nvPr/>
        </p:nvPicPr>
        <p:blipFill>
          <a:blip r:embed="rId2"/>
          <a:stretch>
            <a:fillRect/>
          </a:stretch>
        </p:blipFill>
        <p:spPr>
          <a:xfrm>
            <a:off x="7622944" y="3455827"/>
            <a:ext cx="3373440" cy="2631283"/>
          </a:xfrm>
          <a:prstGeom prst="rect">
            <a:avLst/>
          </a:prstGeom>
        </p:spPr>
      </p:pic>
      <p:cxnSp>
        <p:nvCxnSpPr>
          <p:cNvPr id="22" name="Straight Connector 2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blue sphere with red dots&#10;&#10;Description automatically generated with low confidence">
            <a:extLst>
              <a:ext uri="{FF2B5EF4-FFF2-40B4-BE49-F238E27FC236}">
                <a16:creationId xmlns:a16="http://schemas.microsoft.com/office/drawing/2014/main" id="{D3607A3F-C095-55B9-FFFF-1B626300D8E0}"/>
              </a:ext>
            </a:extLst>
          </p:cNvPr>
          <p:cNvPicPr>
            <a:picLocks noChangeAspect="1"/>
          </p:cNvPicPr>
          <p:nvPr/>
        </p:nvPicPr>
        <p:blipFill>
          <a:blip r:embed="rId3"/>
          <a:stretch>
            <a:fillRect/>
          </a:stretch>
        </p:blipFill>
        <p:spPr>
          <a:xfrm>
            <a:off x="7207361" y="507310"/>
            <a:ext cx="4060139" cy="2921689"/>
          </a:xfrm>
          <a:prstGeom prst="rect">
            <a:avLst/>
          </a:prstGeom>
        </p:spPr>
      </p:pic>
    </p:spTree>
    <p:extLst>
      <p:ext uri="{BB962C8B-B14F-4D97-AF65-F5344CB8AC3E}">
        <p14:creationId xmlns:p14="http://schemas.microsoft.com/office/powerpoint/2010/main" val="2158996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2" name="Group 251">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253" name="Oval 252">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5"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6" name="Oval 255">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0"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Oval 260">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6"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7" name="Oval 266">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1"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2"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3"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4"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5"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6"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78" name="Straight Connector 277">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280" name="Rectangle 27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4" descr="Orca in the ocean">
            <a:extLst>
              <a:ext uri="{FF2B5EF4-FFF2-40B4-BE49-F238E27FC236}">
                <a16:creationId xmlns:a16="http://schemas.microsoft.com/office/drawing/2014/main" id="{49B8E190-336F-0F61-5D04-5EAA93B00810}"/>
              </a:ext>
            </a:extLst>
          </p:cNvPr>
          <p:cNvPicPr>
            <a:picLocks noChangeAspect="1"/>
          </p:cNvPicPr>
          <p:nvPr/>
        </p:nvPicPr>
        <p:blipFill rotWithShape="1">
          <a:blip r:embed="rId2"/>
          <a:srcRect t="8640" b="8640"/>
          <a:stretch/>
        </p:blipFill>
        <p:spPr>
          <a:xfrm>
            <a:off x="20" y="1"/>
            <a:ext cx="12191980" cy="6857999"/>
          </a:xfrm>
          <a:prstGeom prst="rect">
            <a:avLst/>
          </a:prstGeom>
        </p:spPr>
      </p:pic>
      <p:sp>
        <p:nvSpPr>
          <p:cNvPr id="282"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141963FE-E87B-5BBE-12EC-AD5CBF53A36F}"/>
              </a:ext>
            </a:extLst>
          </p:cNvPr>
          <p:cNvSpPr>
            <a:spLocks noGrp="1"/>
          </p:cNvSpPr>
          <p:nvPr>
            <p:ph type="title"/>
          </p:nvPr>
        </p:nvSpPr>
        <p:spPr>
          <a:xfrm>
            <a:off x="565151" y="768334"/>
            <a:ext cx="4134538" cy="2866405"/>
          </a:xfrm>
        </p:spPr>
        <p:txBody>
          <a:bodyPr vert="horz" lIns="91440" tIns="45720" rIns="91440" bIns="45720" rtlCol="0" anchor="t">
            <a:normAutofit/>
          </a:bodyPr>
          <a:lstStyle/>
          <a:p>
            <a:pPr>
              <a:lnSpc>
                <a:spcPct val="90000"/>
              </a:lnSpc>
            </a:pPr>
            <a:r>
              <a:rPr lang="en-US" sz="5000" dirty="0"/>
              <a:t>Ripley-K function for whale location</a:t>
            </a:r>
          </a:p>
        </p:txBody>
      </p:sp>
      <p:cxnSp>
        <p:nvCxnSpPr>
          <p:cNvPr id="284" name="Straight Connector 283">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86" name="Group 285">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87"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8"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9"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8"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1"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2"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3"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06692318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98B508-6E55-F221-5D15-411A88CDDF64}"/>
              </a:ext>
            </a:extLst>
          </p:cNvPr>
          <p:cNvSpPr>
            <a:spLocks noGrp="1"/>
          </p:cNvSpPr>
          <p:nvPr>
            <p:ph type="title"/>
          </p:nvPr>
        </p:nvSpPr>
        <p:spPr>
          <a:xfrm>
            <a:off x="565151" y="770890"/>
            <a:ext cx="4133559" cy="1268984"/>
          </a:xfrm>
        </p:spPr>
        <p:txBody>
          <a:bodyPr vert="horz" lIns="91440" tIns="45720" rIns="91440" bIns="45720" rtlCol="0">
            <a:normAutofit/>
          </a:bodyPr>
          <a:lstStyle/>
          <a:p>
            <a:pPr>
              <a:lnSpc>
                <a:spcPct val="90000"/>
              </a:lnSpc>
            </a:pPr>
            <a:r>
              <a:rPr lang="en-US" sz="3100"/>
              <a:t>Mesh data for earth without continents</a:t>
            </a:r>
          </a:p>
        </p:txBody>
      </p:sp>
      <p:sp>
        <p:nvSpPr>
          <p:cNvPr id="90" name="Content Placeholder 89">
            <a:extLst>
              <a:ext uri="{FF2B5EF4-FFF2-40B4-BE49-F238E27FC236}">
                <a16:creationId xmlns:a16="http://schemas.microsoft.com/office/drawing/2014/main" id="{90AD759B-B5D3-CC14-EBA2-5CADC8A48B99}"/>
              </a:ext>
            </a:extLst>
          </p:cNvPr>
          <p:cNvSpPr>
            <a:spLocks noGrp="1"/>
          </p:cNvSpPr>
          <p:nvPr>
            <p:ph idx="1"/>
          </p:nvPr>
        </p:nvSpPr>
        <p:spPr>
          <a:xfrm>
            <a:off x="565151" y="2160016"/>
            <a:ext cx="4133559" cy="3601212"/>
          </a:xfrm>
        </p:spPr>
        <p:txBody>
          <a:bodyPr>
            <a:normAutofit fontScale="92500" lnSpcReduction="10000"/>
          </a:bodyPr>
          <a:lstStyle/>
          <a:p>
            <a:r>
              <a:rPr lang="en-US" dirty="0"/>
              <a:t>Gray scale map with two classes was chosen, 1 for the sea and 0 for the land</a:t>
            </a:r>
          </a:p>
          <a:p>
            <a:r>
              <a:rPr lang="en-US" dirty="0"/>
              <a:t>All the small elements were removed, such as the islands in the pacific ocean</a:t>
            </a:r>
          </a:p>
          <a:p>
            <a:r>
              <a:rPr lang="en-US" dirty="0"/>
              <a:t>Using a program to get the list of coordinate and mapping the to map together </a:t>
            </a:r>
          </a:p>
          <a:p>
            <a:endParaRPr lang="en-US" dirty="0"/>
          </a:p>
        </p:txBody>
      </p:sp>
      <p:pic>
        <p:nvPicPr>
          <p:cNvPr id="47" name="Screen Recording 2023-06-19 at 23.21.25_A48570DB-07E9-498D-9234-6336EF872AFB.mp4">
            <a:hlinkClick r:id="" action="ppaction://media"/>
            <a:extLst>
              <a:ext uri="{FF2B5EF4-FFF2-40B4-BE49-F238E27FC236}">
                <a16:creationId xmlns:a16="http://schemas.microsoft.com/office/drawing/2014/main" id="{334C2151-1329-7DE3-097C-988C6567D7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48378" y="681645"/>
            <a:ext cx="5946949" cy="5486059"/>
          </a:xfrm>
          <a:prstGeom prst="rect">
            <a:avLst/>
          </a:prstGeom>
        </p:spPr>
      </p:pic>
      <p:grpSp>
        <p:nvGrpSpPr>
          <p:cNvPr id="95" name="Group 94">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96"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8"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1" name="Straight Connector 100">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8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33"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7"/>
                </p:tgtEl>
              </p:cMediaNode>
            </p:video>
            <p:seq concurrent="1" nextAc="seek">
              <p:cTn id="8" restart="whenNotActive" fill="hold" evtFilter="cancelBubble" nodeType="interactiveSeq">
                <p:stCondLst>
                  <p:cond evt="onClick" delay="0">
                    <p:tgtEl>
                      <p:spTgt spid="4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
                                        </p:tgtEl>
                                      </p:cBhvr>
                                    </p:cmd>
                                  </p:childTnLst>
                                </p:cTn>
                              </p:par>
                            </p:childTnLst>
                          </p:cTn>
                        </p:par>
                      </p:childTnLst>
                    </p:cTn>
                  </p:par>
                </p:childTnLst>
              </p:cTn>
              <p:nextCondLst>
                <p:cond evt="onClick" delay="0">
                  <p:tgtEl>
                    <p:spTgt spid="4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07D123-0E22-1060-575F-7210DBBEC04E}"/>
              </a:ext>
            </a:extLst>
          </p:cNvPr>
          <p:cNvSpPr>
            <a:spLocks noGrp="1"/>
          </p:cNvSpPr>
          <p:nvPr>
            <p:ph type="title"/>
          </p:nvPr>
        </p:nvSpPr>
        <p:spPr>
          <a:xfrm>
            <a:off x="565150" y="770890"/>
            <a:ext cx="6400999" cy="1268984"/>
          </a:xfrm>
        </p:spPr>
        <p:txBody>
          <a:bodyPr>
            <a:normAutofit/>
          </a:bodyPr>
          <a:lstStyle/>
          <a:p>
            <a:pPr>
              <a:lnSpc>
                <a:spcPct val="90000"/>
              </a:lnSpc>
            </a:pPr>
            <a:r>
              <a:rPr lang="en-GB"/>
              <a:t>Ripley-K function for whale location</a:t>
            </a:r>
            <a:endParaRPr lang="en-DK"/>
          </a:p>
        </p:txBody>
      </p:sp>
      <p:sp>
        <p:nvSpPr>
          <p:cNvPr id="3" name="Content Placeholder 2">
            <a:extLst>
              <a:ext uri="{FF2B5EF4-FFF2-40B4-BE49-F238E27FC236}">
                <a16:creationId xmlns:a16="http://schemas.microsoft.com/office/drawing/2014/main" id="{C5D0F2C2-676D-2500-5D94-CA3FB1F452E3}"/>
              </a:ext>
            </a:extLst>
          </p:cNvPr>
          <p:cNvSpPr>
            <a:spLocks noGrp="1"/>
          </p:cNvSpPr>
          <p:nvPr>
            <p:ph idx="1"/>
          </p:nvPr>
        </p:nvSpPr>
        <p:spPr>
          <a:xfrm>
            <a:off x="565150" y="2160016"/>
            <a:ext cx="6400999" cy="3601212"/>
          </a:xfrm>
        </p:spPr>
        <p:txBody>
          <a:bodyPr>
            <a:normAutofit/>
          </a:bodyPr>
          <a:lstStyle/>
          <a:p>
            <a:r>
              <a:rPr lang="en-GB" dirty="0"/>
              <a:t>Sampling real world data points on the ocean mesh</a:t>
            </a:r>
          </a:p>
          <a:p>
            <a:r>
              <a:rPr lang="en-GB" dirty="0"/>
              <a:t>Ripley-K function for whale location shows that the location of whales are distributed in two major clusters</a:t>
            </a:r>
          </a:p>
          <a:p>
            <a:r>
              <a:rPr lang="en-GB" dirty="0"/>
              <a:t>Whale are primary located on the coast of California and Mexico gulf</a:t>
            </a:r>
            <a:endParaRPr lang="en-DK" dirty="0"/>
          </a:p>
        </p:txBody>
      </p:sp>
      <p:grpSp>
        <p:nvGrpSpPr>
          <p:cNvPr id="101" name="Group 100">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02"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07" name="Straight Connector 10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diagram, line, plot&#10;&#10;Description automatically generated">
            <a:extLst>
              <a:ext uri="{FF2B5EF4-FFF2-40B4-BE49-F238E27FC236}">
                <a16:creationId xmlns:a16="http://schemas.microsoft.com/office/drawing/2014/main" id="{76DF5C7C-3FDB-F3AB-BDAA-3C9EBB584FB3}"/>
              </a:ext>
            </a:extLst>
          </p:cNvPr>
          <p:cNvPicPr>
            <a:picLocks noChangeAspect="1"/>
          </p:cNvPicPr>
          <p:nvPr/>
        </p:nvPicPr>
        <p:blipFill rotWithShape="1">
          <a:blip r:embed="rId2"/>
          <a:srcRect l="3529" r="5259"/>
          <a:stretch/>
        </p:blipFill>
        <p:spPr>
          <a:xfrm>
            <a:off x="7427944" y="3140526"/>
            <a:ext cx="3681536" cy="3027180"/>
          </a:xfrm>
          <a:prstGeom prst="rect">
            <a:avLst/>
          </a:prstGeom>
        </p:spPr>
      </p:pic>
      <p:pic>
        <p:nvPicPr>
          <p:cNvPr id="7" name="Picture 6" descr="A picture containing screenshot, circle, diagram, design&#10;&#10;Description automatically generated">
            <a:extLst>
              <a:ext uri="{FF2B5EF4-FFF2-40B4-BE49-F238E27FC236}">
                <a16:creationId xmlns:a16="http://schemas.microsoft.com/office/drawing/2014/main" id="{C5E3A6B6-A27E-22AD-59BF-2E1DBBD3643F}"/>
              </a:ext>
            </a:extLst>
          </p:cNvPr>
          <p:cNvPicPr>
            <a:picLocks noChangeAspect="1"/>
          </p:cNvPicPr>
          <p:nvPr/>
        </p:nvPicPr>
        <p:blipFill rotWithShape="1">
          <a:blip r:embed="rId3"/>
          <a:srcRect r="-3" b="1903"/>
          <a:stretch/>
        </p:blipFill>
        <p:spPr>
          <a:xfrm>
            <a:off x="7434971" y="285751"/>
            <a:ext cx="3681541" cy="3027180"/>
          </a:xfrm>
          <a:prstGeom prst="rect">
            <a:avLst/>
          </a:prstGeom>
        </p:spPr>
      </p:pic>
    </p:spTree>
    <p:extLst>
      <p:ext uri="{BB962C8B-B14F-4D97-AF65-F5344CB8AC3E}">
        <p14:creationId xmlns:p14="http://schemas.microsoft.com/office/powerpoint/2010/main" val="3451937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3E378F-FBBC-D6A7-44F9-17B9ACE55C56}"/>
              </a:ext>
            </a:extLst>
          </p:cNvPr>
          <p:cNvSpPr>
            <a:spLocks noGrp="1"/>
          </p:cNvSpPr>
          <p:nvPr>
            <p:ph type="title"/>
          </p:nvPr>
        </p:nvSpPr>
        <p:spPr>
          <a:xfrm>
            <a:off x="565150" y="770890"/>
            <a:ext cx="5995137" cy="1268984"/>
          </a:xfrm>
        </p:spPr>
        <p:txBody>
          <a:bodyPr>
            <a:normAutofit/>
          </a:bodyPr>
          <a:lstStyle/>
          <a:p>
            <a:r>
              <a:rPr lang="en-GB" sz="3700"/>
              <a:t>C</a:t>
            </a:r>
            <a:r>
              <a:rPr lang="en-DK" sz="3700"/>
              <a:t>rista junctions location on mitochondria</a:t>
            </a:r>
          </a:p>
        </p:txBody>
      </p:sp>
      <p:sp>
        <p:nvSpPr>
          <p:cNvPr id="3" name="Content Placeholder 2">
            <a:extLst>
              <a:ext uri="{FF2B5EF4-FFF2-40B4-BE49-F238E27FC236}">
                <a16:creationId xmlns:a16="http://schemas.microsoft.com/office/drawing/2014/main" id="{929F7BDA-3E48-FAD3-7A2C-5BCB123B3D53}"/>
              </a:ext>
            </a:extLst>
          </p:cNvPr>
          <p:cNvSpPr>
            <a:spLocks noGrp="1"/>
          </p:cNvSpPr>
          <p:nvPr>
            <p:ph idx="1"/>
          </p:nvPr>
        </p:nvSpPr>
        <p:spPr>
          <a:xfrm>
            <a:off x="565150" y="2160016"/>
            <a:ext cx="5995137" cy="3601212"/>
          </a:xfrm>
        </p:spPr>
        <p:txBody>
          <a:bodyPr>
            <a:normAutofit/>
          </a:bodyPr>
          <a:lstStyle/>
          <a:p>
            <a:pPr>
              <a:lnSpc>
                <a:spcPct val="90000"/>
              </a:lnSpc>
            </a:pPr>
            <a:r>
              <a:rPr lang="en-GB" dirty="0"/>
              <a:t>Projected points that were located on the plane spanned by the triangle, but lay outside of the triangle region</a:t>
            </a:r>
            <a:endParaRPr lang="en-GB"/>
          </a:p>
          <a:p>
            <a:pPr>
              <a:lnSpc>
                <a:spcPct val="90000"/>
              </a:lnSpc>
            </a:pPr>
            <a:r>
              <a:rPr lang="en-GB" dirty="0"/>
              <a:t>Closest vertex on the mesh as projections point</a:t>
            </a:r>
            <a:endParaRPr lang="en-GB"/>
          </a:p>
          <a:p>
            <a:pPr>
              <a:lnSpc>
                <a:spcPct val="90000"/>
              </a:lnSpc>
            </a:pPr>
            <a:r>
              <a:rPr lang="en-GB" dirty="0"/>
              <a:t>Simulate</a:t>
            </a:r>
            <a:r>
              <a:rPr lang="zh-CN" altLang="en-US" dirty="0"/>
              <a:t> </a:t>
            </a:r>
            <a:r>
              <a:rPr lang="en-GB" dirty="0"/>
              <a:t>where crista are attached on the membrane of mitochondria</a:t>
            </a:r>
            <a:endParaRPr lang="en-GB"/>
          </a:p>
          <a:p>
            <a:pPr>
              <a:lnSpc>
                <a:spcPct val="90000"/>
              </a:lnSpc>
            </a:pPr>
            <a:r>
              <a:rPr lang="en-GB" dirty="0"/>
              <a:t>Compute the distance from a source point to all other points</a:t>
            </a:r>
            <a:endParaRPr lang="en-GB"/>
          </a:p>
          <a:p>
            <a:pPr>
              <a:lnSpc>
                <a:spcPct val="90000"/>
              </a:lnSpc>
            </a:pPr>
            <a:endParaRPr lang="en-DK"/>
          </a:p>
        </p:txBody>
      </p:sp>
      <p:pic>
        <p:nvPicPr>
          <p:cNvPr id="5" name="Picture 4" descr="A diagram of a cell&#10;&#10;Description automatically generated with medium confidence">
            <a:extLst>
              <a:ext uri="{FF2B5EF4-FFF2-40B4-BE49-F238E27FC236}">
                <a16:creationId xmlns:a16="http://schemas.microsoft.com/office/drawing/2014/main" id="{CA611B37-B5BF-EC67-8184-0FEC6C8410AB}"/>
              </a:ext>
            </a:extLst>
          </p:cNvPr>
          <p:cNvPicPr>
            <a:picLocks noChangeAspect="1"/>
          </p:cNvPicPr>
          <p:nvPr/>
        </p:nvPicPr>
        <p:blipFill>
          <a:blip r:embed="rId2"/>
          <a:stretch>
            <a:fillRect/>
          </a:stretch>
        </p:blipFill>
        <p:spPr>
          <a:xfrm>
            <a:off x="7086600" y="3072061"/>
            <a:ext cx="4334439" cy="1777119"/>
          </a:xfrm>
          <a:prstGeom prst="rect">
            <a:avLst/>
          </a:prstGeom>
        </p:spPr>
      </p:pic>
      <p:grpSp>
        <p:nvGrpSpPr>
          <p:cNvPr id="12" name="Group 11">
            <a:extLst>
              <a:ext uri="{FF2B5EF4-FFF2-40B4-BE49-F238E27FC236}">
                <a16:creationId xmlns:a16="http://schemas.microsoft.com/office/drawing/2014/main" id="{97620302-BEE8-1447-8324-5F4178AA16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7">
              <a:extLst>
                <a:ext uri="{FF2B5EF4-FFF2-40B4-BE49-F238E27FC236}">
                  <a16:creationId xmlns:a16="http://schemas.microsoft.com/office/drawing/2014/main" id="{075332F5-EA0C-8B40-ADC9-D024EBD77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9">
              <a:extLst>
                <a:ext uri="{FF2B5EF4-FFF2-40B4-BE49-F238E27FC236}">
                  <a16:creationId xmlns:a16="http://schemas.microsoft.com/office/drawing/2014/main" id="{2619F114-DF39-F544-B487-5430D00E1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1">
              <a:extLst>
                <a:ext uri="{FF2B5EF4-FFF2-40B4-BE49-F238E27FC236}">
                  <a16:creationId xmlns:a16="http://schemas.microsoft.com/office/drawing/2014/main" id="{5CDF6368-32C4-A64F-8D2E-11DE400CD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2">
              <a:extLst>
                <a:ext uri="{FF2B5EF4-FFF2-40B4-BE49-F238E27FC236}">
                  <a16:creationId xmlns:a16="http://schemas.microsoft.com/office/drawing/2014/main" id="{148F19D8-49E5-0945-BC17-56044D43D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68C50EA3-7CF1-9542-A21D-5B3EBACC50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070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26" name="Oval 25">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30">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Oval 33">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34">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Oval 39">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1" name="Straight Connector 50">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0EFF4-D978-3F15-8A0B-59F663A4C9BC}"/>
              </a:ext>
            </a:extLst>
          </p:cNvPr>
          <p:cNvSpPr>
            <a:spLocks noGrp="1"/>
          </p:cNvSpPr>
          <p:nvPr>
            <p:ph type="title"/>
          </p:nvPr>
        </p:nvSpPr>
        <p:spPr>
          <a:xfrm>
            <a:off x="565150" y="768334"/>
            <a:ext cx="4134537" cy="2866405"/>
          </a:xfrm>
        </p:spPr>
        <p:txBody>
          <a:bodyPr vert="horz" lIns="91440" tIns="45720" rIns="91440" bIns="45720" rtlCol="0" anchor="t">
            <a:normAutofit/>
          </a:bodyPr>
          <a:lstStyle/>
          <a:p>
            <a:r>
              <a:rPr lang="en-US" sz="5400"/>
              <a:t>Simulation </a:t>
            </a:r>
          </a:p>
        </p:txBody>
      </p:sp>
      <p:pic>
        <p:nvPicPr>
          <p:cNvPr id="13" name="Picture 12" descr="A picture containing text, screenshot, plot, line&#10;&#10;Description automatically generated">
            <a:extLst>
              <a:ext uri="{FF2B5EF4-FFF2-40B4-BE49-F238E27FC236}">
                <a16:creationId xmlns:a16="http://schemas.microsoft.com/office/drawing/2014/main" id="{FF02EE6C-C662-1790-E373-087863C9A802}"/>
              </a:ext>
            </a:extLst>
          </p:cNvPr>
          <p:cNvPicPr>
            <a:picLocks noChangeAspect="1"/>
          </p:cNvPicPr>
          <p:nvPr/>
        </p:nvPicPr>
        <p:blipFill rotWithShape="1">
          <a:blip r:embed="rId3"/>
          <a:srcRect l="7261" r="6481" b="-1"/>
          <a:stretch/>
        </p:blipFill>
        <p:spPr>
          <a:xfrm>
            <a:off x="8514872" y="770889"/>
            <a:ext cx="3016278" cy="2622632"/>
          </a:xfrm>
          <a:prstGeom prst="rect">
            <a:avLst/>
          </a:prstGeom>
        </p:spPr>
      </p:pic>
      <p:grpSp>
        <p:nvGrpSpPr>
          <p:cNvPr id="55" name="Group 54">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6"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Picture 10" descr="A picture containing text, screenshot, plot, diagram&#10;&#10;Description automatically generated">
            <a:extLst>
              <a:ext uri="{FF2B5EF4-FFF2-40B4-BE49-F238E27FC236}">
                <a16:creationId xmlns:a16="http://schemas.microsoft.com/office/drawing/2014/main" id="{F388A94A-68BA-2788-A4C3-B2A11CCF82FD}"/>
              </a:ext>
            </a:extLst>
          </p:cNvPr>
          <p:cNvPicPr>
            <a:picLocks noChangeAspect="1"/>
          </p:cNvPicPr>
          <p:nvPr/>
        </p:nvPicPr>
        <p:blipFill rotWithShape="1">
          <a:blip r:embed="rId4"/>
          <a:srcRect l="7240" r="6502" b="-1"/>
          <a:stretch/>
        </p:blipFill>
        <p:spPr>
          <a:xfrm>
            <a:off x="5081347" y="770889"/>
            <a:ext cx="3016278" cy="2622632"/>
          </a:xfrm>
          <a:prstGeom prst="rect">
            <a:avLst/>
          </a:prstGeom>
        </p:spPr>
      </p:pic>
      <p:cxnSp>
        <p:nvCxnSpPr>
          <p:cNvPr id="61" name="Straight Connector 6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screenshot, text&#10;&#10;Description automatically generated">
            <a:extLst>
              <a:ext uri="{FF2B5EF4-FFF2-40B4-BE49-F238E27FC236}">
                <a16:creationId xmlns:a16="http://schemas.microsoft.com/office/drawing/2014/main" id="{AF014CB0-C656-DCF4-939C-C4D14195847E}"/>
              </a:ext>
            </a:extLst>
          </p:cNvPr>
          <p:cNvPicPr>
            <a:picLocks noGrp="1" noChangeAspect="1"/>
          </p:cNvPicPr>
          <p:nvPr>
            <p:ph idx="1"/>
          </p:nvPr>
        </p:nvPicPr>
        <p:blipFill rotWithShape="1">
          <a:blip r:embed="rId5"/>
          <a:srcRect l="21573" r="8844" b="-3"/>
          <a:stretch/>
        </p:blipFill>
        <p:spPr>
          <a:xfrm>
            <a:off x="5263640" y="3545072"/>
            <a:ext cx="3016278" cy="2622632"/>
          </a:xfrm>
          <a:prstGeom prst="rect">
            <a:avLst/>
          </a:prstGeom>
        </p:spPr>
      </p:pic>
      <p:pic>
        <p:nvPicPr>
          <p:cNvPr id="7" name="Picture 6" descr="A picture containing screenshot&#10;&#10;Description automatically generated">
            <a:extLst>
              <a:ext uri="{FF2B5EF4-FFF2-40B4-BE49-F238E27FC236}">
                <a16:creationId xmlns:a16="http://schemas.microsoft.com/office/drawing/2014/main" id="{5310717B-0D67-DE75-717B-A1FC565A47BF}"/>
              </a:ext>
            </a:extLst>
          </p:cNvPr>
          <p:cNvPicPr>
            <a:picLocks noChangeAspect="1"/>
          </p:cNvPicPr>
          <p:nvPr/>
        </p:nvPicPr>
        <p:blipFill rotWithShape="1">
          <a:blip r:embed="rId6"/>
          <a:srcRect l="22002" r="16757" b="1"/>
          <a:stretch/>
        </p:blipFill>
        <p:spPr>
          <a:xfrm>
            <a:off x="8514872" y="3545072"/>
            <a:ext cx="3016278" cy="2622632"/>
          </a:xfrm>
          <a:prstGeom prst="rect">
            <a:avLst/>
          </a:prstGeom>
        </p:spPr>
      </p:pic>
      <p:pic>
        <p:nvPicPr>
          <p:cNvPr id="21" name="Picture 20" descr="A picture containing text, screenshot, plot, line&#10;&#10;Description automatically generated">
            <a:extLst>
              <a:ext uri="{FF2B5EF4-FFF2-40B4-BE49-F238E27FC236}">
                <a16:creationId xmlns:a16="http://schemas.microsoft.com/office/drawing/2014/main" id="{D7EBE028-F39A-0D67-1E94-73BA2F7AF245}"/>
              </a:ext>
            </a:extLst>
          </p:cNvPr>
          <p:cNvPicPr>
            <a:picLocks noChangeAspect="1"/>
          </p:cNvPicPr>
          <p:nvPr/>
        </p:nvPicPr>
        <p:blipFill>
          <a:blip r:embed="rId7"/>
          <a:stretch>
            <a:fillRect/>
          </a:stretch>
        </p:blipFill>
        <p:spPr>
          <a:xfrm>
            <a:off x="681054" y="1999413"/>
            <a:ext cx="4140336" cy="3105252"/>
          </a:xfrm>
          <a:prstGeom prst="rect">
            <a:avLst/>
          </a:prstGeom>
        </p:spPr>
      </p:pic>
    </p:spTree>
    <p:extLst>
      <p:ext uri="{BB962C8B-B14F-4D97-AF65-F5344CB8AC3E}">
        <p14:creationId xmlns:p14="http://schemas.microsoft.com/office/powerpoint/2010/main" val="317265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A15E7-5914-E6BD-7621-B94B29AF7ADF}"/>
              </a:ext>
            </a:extLst>
          </p:cNvPr>
          <p:cNvSpPr>
            <a:spLocks noGrp="1"/>
          </p:cNvSpPr>
          <p:nvPr>
            <p:ph type="title"/>
          </p:nvPr>
        </p:nvSpPr>
        <p:spPr/>
        <p:txBody>
          <a:bodyPr/>
          <a:lstStyle/>
          <a:p>
            <a:r>
              <a:rPr lang="en-GB" b="0" i="0" u="none" strike="noStrike" dirty="0">
                <a:effectLst/>
              </a:rPr>
              <a:t>Introduction</a:t>
            </a:r>
            <a:endParaRPr lang="en-DK" dirty="0"/>
          </a:p>
        </p:txBody>
      </p:sp>
      <p:sp>
        <p:nvSpPr>
          <p:cNvPr id="3" name="Content Placeholder 2">
            <a:extLst>
              <a:ext uri="{FF2B5EF4-FFF2-40B4-BE49-F238E27FC236}">
                <a16:creationId xmlns:a16="http://schemas.microsoft.com/office/drawing/2014/main" id="{360EA92F-649D-069E-8A9D-63C5C0A06103}"/>
              </a:ext>
            </a:extLst>
          </p:cNvPr>
          <p:cNvSpPr>
            <a:spLocks noGrp="1"/>
          </p:cNvSpPr>
          <p:nvPr>
            <p:ph idx="1"/>
          </p:nvPr>
        </p:nvSpPr>
        <p:spPr/>
        <p:txBody>
          <a:bodyPr/>
          <a:lstStyle/>
          <a:p>
            <a:r>
              <a:rPr lang="en-GB" b="0" i="0" u="none" strike="noStrike" dirty="0">
                <a:effectLst/>
              </a:rPr>
              <a:t>The main objective of this project is to </a:t>
            </a:r>
            <a:r>
              <a:rPr lang="en-GB" b="0" i="0" u="none" strike="noStrike" dirty="0" err="1">
                <a:effectLst/>
              </a:rPr>
              <a:t>analyze</a:t>
            </a:r>
            <a:r>
              <a:rPr lang="en-GB" b="0" i="0" u="none" strike="noStrike" dirty="0">
                <a:effectLst/>
              </a:rPr>
              <a:t> spatial point processes using the Ripley-K function and investigate its </a:t>
            </a:r>
            <a:r>
              <a:rPr lang="en-GB" b="0" i="0" u="none" strike="noStrike" dirty="0" err="1">
                <a:effectLst/>
              </a:rPr>
              <a:t>behavior</a:t>
            </a:r>
            <a:r>
              <a:rPr lang="en-GB" b="0" i="0" u="none" strike="noStrike" dirty="0">
                <a:effectLst/>
              </a:rPr>
              <a:t> under different distribution settings.</a:t>
            </a:r>
          </a:p>
          <a:p>
            <a:r>
              <a:rPr lang="en-GB" b="0" i="0" u="none" strike="noStrike" dirty="0">
                <a:effectLst/>
              </a:rPr>
              <a:t>Developing algorithms for sampling spatial point processes, computing the Ripley-K function on a triangle mesh, and applying the function to real-world datasets.</a:t>
            </a:r>
            <a:endParaRPr lang="en-DK" dirty="0"/>
          </a:p>
        </p:txBody>
      </p:sp>
    </p:spTree>
    <p:extLst>
      <p:ext uri="{BB962C8B-B14F-4D97-AF65-F5344CB8AC3E}">
        <p14:creationId xmlns:p14="http://schemas.microsoft.com/office/powerpoint/2010/main" val="1598706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E832-5EA2-A180-5395-4A40B3A889FC}"/>
              </a:ext>
            </a:extLst>
          </p:cNvPr>
          <p:cNvSpPr>
            <a:spLocks noGrp="1"/>
          </p:cNvSpPr>
          <p:nvPr>
            <p:ph type="title"/>
          </p:nvPr>
        </p:nvSpPr>
        <p:spPr/>
        <p:txBody>
          <a:bodyPr/>
          <a:lstStyle/>
          <a:p>
            <a:r>
              <a:rPr lang="en-GB" dirty="0"/>
              <a:t>C</a:t>
            </a:r>
            <a:r>
              <a:rPr lang="en-DK" dirty="0"/>
              <a:t>onclusion </a:t>
            </a:r>
          </a:p>
        </p:txBody>
      </p:sp>
      <p:sp>
        <p:nvSpPr>
          <p:cNvPr id="3" name="Content Placeholder 2">
            <a:extLst>
              <a:ext uri="{FF2B5EF4-FFF2-40B4-BE49-F238E27FC236}">
                <a16:creationId xmlns:a16="http://schemas.microsoft.com/office/drawing/2014/main" id="{82654F93-093B-1376-5CB7-D1913115DDDE}"/>
              </a:ext>
            </a:extLst>
          </p:cNvPr>
          <p:cNvSpPr>
            <a:spLocks noGrp="1"/>
          </p:cNvSpPr>
          <p:nvPr>
            <p:ph idx="1"/>
          </p:nvPr>
        </p:nvSpPr>
        <p:spPr/>
        <p:txBody>
          <a:bodyPr>
            <a:normAutofit/>
          </a:bodyPr>
          <a:lstStyle/>
          <a:p>
            <a:r>
              <a:rPr lang="en-GB" dirty="0"/>
              <a:t>We studied Ripley-K function and its uses in </a:t>
            </a:r>
            <a:r>
              <a:rPr lang="en-GB" dirty="0" err="1"/>
              <a:t>analyzing</a:t>
            </a:r>
            <a:r>
              <a:rPr lang="en-GB" dirty="0"/>
              <a:t> the spatial distribution of points in various settings.</a:t>
            </a:r>
          </a:p>
          <a:p>
            <a:r>
              <a:rPr lang="en-GB" dirty="0"/>
              <a:t>Overview of the Ripley-K function and its applications in different scenarios</a:t>
            </a:r>
          </a:p>
        </p:txBody>
      </p:sp>
    </p:spTree>
    <p:extLst>
      <p:ext uri="{BB962C8B-B14F-4D97-AF65-F5344CB8AC3E}">
        <p14:creationId xmlns:p14="http://schemas.microsoft.com/office/powerpoint/2010/main" val="2976325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B813F-A18A-E06A-0132-89F9DA191A81}"/>
              </a:ext>
            </a:extLst>
          </p:cNvPr>
          <p:cNvSpPr>
            <a:spLocks noGrp="1"/>
          </p:cNvSpPr>
          <p:nvPr>
            <p:ph type="title"/>
          </p:nvPr>
        </p:nvSpPr>
        <p:spPr>
          <a:xfrm>
            <a:off x="565150" y="770890"/>
            <a:ext cx="5995137" cy="1268984"/>
          </a:xfrm>
        </p:spPr>
        <p:txBody>
          <a:bodyPr>
            <a:normAutofit/>
          </a:bodyPr>
          <a:lstStyle/>
          <a:p>
            <a:r>
              <a:rPr lang="en-DK"/>
              <a:t>Ripley-K function</a:t>
            </a:r>
            <a:endParaRPr lang="en-DK"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67A4B2-8FD4-BE63-A678-B3E2F232A647}"/>
                  </a:ext>
                </a:extLst>
              </p:cNvPr>
              <p:cNvSpPr>
                <a:spLocks noGrp="1"/>
              </p:cNvSpPr>
              <p:nvPr>
                <p:ph idx="1"/>
              </p:nvPr>
            </p:nvSpPr>
            <p:spPr>
              <a:xfrm>
                <a:off x="565150" y="2160016"/>
                <a:ext cx="5995137" cy="3601212"/>
              </a:xfrm>
            </p:spPr>
            <p:txBody>
              <a:bodyPr>
                <a:normAutofit/>
              </a:bodyPr>
              <a:lstStyle/>
              <a:p>
                <a:pPr>
                  <a:lnSpc>
                    <a:spcPct val="90000"/>
                  </a:lnSpc>
                </a:pPr>
                <a:r>
                  <a:rPr lang="en-US" sz="1900" dirty="0"/>
                  <a:t>Number of points with the distances of any points in a spatial point distribution</a:t>
                </a:r>
              </a:p>
              <a:p>
                <a:pPr>
                  <a:lnSpc>
                    <a:spcPct val="90000"/>
                  </a:lnSpc>
                </a:pPr>
                <a14:m>
                  <m:oMath xmlns:m="http://schemas.openxmlformats.org/officeDocument/2006/math">
                    <m:r>
                      <m:rPr>
                        <m:nor/>
                      </m:rPr>
                      <a:rPr lang="en-US" sz="1900" smtClean="0"/>
                      <m:t>K</m:t>
                    </m:r>
                    <m:r>
                      <m:rPr>
                        <m:nor/>
                      </m:rPr>
                      <a:rPr lang="en-US" sz="1900" smtClean="0"/>
                      <m:t>(</m:t>
                    </m:r>
                    <m:r>
                      <m:rPr>
                        <m:nor/>
                      </m:rPr>
                      <a:rPr lang="en-US" sz="1900" smtClean="0"/>
                      <m:t>t</m:t>
                    </m:r>
                    <m:r>
                      <m:rPr>
                        <m:nor/>
                      </m:rPr>
                      <a:rPr lang="en-US" sz="1900" smtClean="0"/>
                      <m:t>) = </m:t>
                    </m:r>
                    <m:sSup>
                      <m:sSupPr>
                        <m:ctrlPr>
                          <a:rPr lang="en-US" sz="1900" i="1" smtClean="0">
                            <a:latin typeface="Cambria Math" panose="02040503050406030204" pitchFamily="18" charset="0"/>
                          </a:rPr>
                        </m:ctrlPr>
                      </m:sSupPr>
                      <m:e>
                        <m:r>
                          <m:rPr>
                            <m:nor/>
                          </m:rPr>
                          <a:rPr lang="en-US" sz="1900"/>
                          <m:t>λ</m:t>
                        </m:r>
                      </m:e>
                      <m:sup>
                        <m:r>
                          <a:rPr lang="en-US" sz="1900" b="0" i="1" smtClean="0">
                            <a:latin typeface="Cambria Math" panose="02040503050406030204" pitchFamily="18" charset="0"/>
                          </a:rPr>
                          <m:t>−1</m:t>
                        </m:r>
                      </m:sup>
                    </m:sSup>
                    <m:r>
                      <m:rPr>
                        <m:nor/>
                      </m:rPr>
                      <a:rPr lang="en-US" sz="1900"/>
                      <m:t>E</m:t>
                    </m:r>
                    <m:r>
                      <m:rPr>
                        <m:nor/>
                      </m:rPr>
                      <a:rPr lang="en-US" sz="1900"/>
                      <m:t>(</m:t>
                    </m:r>
                    <m:r>
                      <m:rPr>
                        <m:nor/>
                      </m:rPr>
                      <a:rPr lang="en-US" sz="1900"/>
                      <m:t>t</m:t>
                    </m:r>
                    <m:r>
                      <m:rPr>
                        <m:nor/>
                      </m:rPr>
                      <a:rPr lang="en-US" sz="1900"/>
                      <m:t>)</m:t>
                    </m:r>
                  </m:oMath>
                </a14:m>
                <a:endParaRPr lang="en-US" sz="1900" dirty="0"/>
              </a:p>
              <a:p>
                <a:pPr>
                  <a:lnSpc>
                    <a:spcPct val="90000"/>
                  </a:lnSpc>
                </a:pPr>
                <a:r>
                  <a:rPr lang="en-US" sz="1900" dirty="0">
                    <a:effectLst/>
                  </a:rPr>
                  <a:t>E(t) is the number of events within the radius t of a randomly chosen event </a:t>
                </a:r>
              </a:p>
              <a:p>
                <a:pPr>
                  <a:lnSpc>
                    <a:spcPct val="90000"/>
                  </a:lnSpc>
                </a:pPr>
                <a:r>
                  <a:rPr lang="en-US" sz="1900" dirty="0" err="1">
                    <a:effectLst/>
                  </a:rPr>
                  <a:t>λ</a:t>
                </a:r>
                <a:r>
                  <a:rPr lang="en-US" sz="1900" dirty="0">
                    <a:effectLst/>
                  </a:rPr>
                  <a:t> is the intensity of events, which represents the number of event per unit of area. </a:t>
                </a:r>
                <a:endParaRPr lang="en-US" sz="1900" dirty="0"/>
              </a:p>
              <a:p>
                <a:pPr>
                  <a:lnSpc>
                    <a:spcPct val="90000"/>
                  </a:lnSpc>
                </a:pPr>
                <a:r>
                  <a:rPr lang="en-US" sz="1900" dirty="0"/>
                  <a:t>↑ Higher observed value than the expected value under CSR shows potential cluster.</a:t>
                </a:r>
              </a:p>
              <a:p>
                <a:pPr>
                  <a:lnSpc>
                    <a:spcPct val="90000"/>
                  </a:lnSpc>
                </a:pPr>
                <a:r>
                  <a:rPr lang="en-US" sz="1900" dirty="0"/>
                  <a:t>↓ Lower observed value than the expected value under CSR shows potential dispersion.</a:t>
                </a:r>
              </a:p>
            </p:txBody>
          </p:sp>
        </mc:Choice>
        <mc:Fallback>
          <p:sp>
            <p:nvSpPr>
              <p:cNvPr id="3" name="Content Placeholder 2">
                <a:extLst>
                  <a:ext uri="{FF2B5EF4-FFF2-40B4-BE49-F238E27FC236}">
                    <a16:creationId xmlns:a16="http://schemas.microsoft.com/office/drawing/2014/main" id="{4667A4B2-8FD4-BE63-A678-B3E2F232A647}"/>
                  </a:ext>
                </a:extLst>
              </p:cNvPr>
              <p:cNvSpPr>
                <a:spLocks noGrp="1" noRot="1" noChangeAspect="1" noMove="1" noResize="1" noEditPoints="1" noAdjustHandles="1" noChangeArrowheads="1" noChangeShapeType="1" noTextEdit="1"/>
              </p:cNvSpPr>
              <p:nvPr>
                <p:ph idx="1"/>
              </p:nvPr>
            </p:nvSpPr>
            <p:spPr>
              <a:xfrm>
                <a:off x="565150" y="2160016"/>
                <a:ext cx="5995137" cy="3601212"/>
              </a:xfrm>
              <a:blipFill>
                <a:blip r:embed="rId3"/>
                <a:stretch>
                  <a:fillRect l="-846" t="-1404" r="-1057" b="-1053"/>
                </a:stretch>
              </a:blipFill>
            </p:spPr>
            <p:txBody>
              <a:bodyPr/>
              <a:lstStyle/>
              <a:p>
                <a:r>
                  <a:rPr lang="en-DK">
                    <a:noFill/>
                  </a:rPr>
                  <a:t> </a:t>
                </a:r>
              </a:p>
            </p:txBody>
          </p:sp>
        </mc:Fallback>
      </mc:AlternateContent>
      <p:pic>
        <p:nvPicPr>
          <p:cNvPr id="5" name="Picture 4" descr="A picture containing text, diagram, screenshot, plot&#10;&#10;Description automatically generated">
            <a:extLst>
              <a:ext uri="{FF2B5EF4-FFF2-40B4-BE49-F238E27FC236}">
                <a16:creationId xmlns:a16="http://schemas.microsoft.com/office/drawing/2014/main" id="{4A9CE725-5320-8157-97A9-996FB7AB4FC2}"/>
              </a:ext>
            </a:extLst>
          </p:cNvPr>
          <p:cNvPicPr>
            <a:picLocks noChangeAspect="1"/>
          </p:cNvPicPr>
          <p:nvPr/>
        </p:nvPicPr>
        <p:blipFill>
          <a:blip r:embed="rId4"/>
          <a:stretch>
            <a:fillRect/>
          </a:stretch>
        </p:blipFill>
        <p:spPr>
          <a:xfrm>
            <a:off x="7086600" y="2161829"/>
            <a:ext cx="4334439" cy="3597583"/>
          </a:xfrm>
          <a:prstGeom prst="rect">
            <a:avLst/>
          </a:prstGeom>
        </p:spPr>
      </p:pic>
      <p:grpSp>
        <p:nvGrpSpPr>
          <p:cNvPr id="80" name="Group 79">
            <a:extLst>
              <a:ext uri="{FF2B5EF4-FFF2-40B4-BE49-F238E27FC236}">
                <a16:creationId xmlns:a16="http://schemas.microsoft.com/office/drawing/2014/main" id="{97620302-BEE8-1447-8324-5F4178AA16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81" name="Freeform 37">
              <a:extLst>
                <a:ext uri="{FF2B5EF4-FFF2-40B4-BE49-F238E27FC236}">
                  <a16:creationId xmlns:a16="http://schemas.microsoft.com/office/drawing/2014/main" id="{075332F5-EA0C-8B40-ADC9-D024EBD77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39">
              <a:extLst>
                <a:ext uri="{FF2B5EF4-FFF2-40B4-BE49-F238E27FC236}">
                  <a16:creationId xmlns:a16="http://schemas.microsoft.com/office/drawing/2014/main" id="{2619F114-DF39-F544-B487-5430D00E1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41">
              <a:extLst>
                <a:ext uri="{FF2B5EF4-FFF2-40B4-BE49-F238E27FC236}">
                  <a16:creationId xmlns:a16="http://schemas.microsoft.com/office/drawing/2014/main" id="{5CDF6368-32C4-A64F-8D2E-11DE400CD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42">
              <a:extLst>
                <a:ext uri="{FF2B5EF4-FFF2-40B4-BE49-F238E27FC236}">
                  <a16:creationId xmlns:a16="http://schemas.microsoft.com/office/drawing/2014/main" id="{148F19D8-49E5-0945-BC17-56044D43D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86" name="Straight Connector 85">
            <a:extLst>
              <a:ext uri="{FF2B5EF4-FFF2-40B4-BE49-F238E27FC236}">
                <a16:creationId xmlns:a16="http://schemas.microsoft.com/office/drawing/2014/main" id="{68C50EA3-7CF1-9542-A21D-5B3EBACC50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201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1" name="Group 253">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252" name="Oval 254">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9"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1" name="Oval 257">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58">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59">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2"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3" name="Oval 262">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63">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64">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65">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8"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9" name="Oval 268">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69">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270">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3"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4"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5"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6"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7"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09" name="Straight Connector 279">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10" name="Rectangle 281">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B1026-BF7E-A11F-F4A1-5B53219C810A}"/>
              </a:ext>
            </a:extLst>
          </p:cNvPr>
          <p:cNvSpPr>
            <a:spLocks noGrp="1"/>
          </p:cNvSpPr>
          <p:nvPr>
            <p:ph type="title"/>
          </p:nvPr>
        </p:nvSpPr>
        <p:spPr>
          <a:xfrm>
            <a:off x="565151" y="768335"/>
            <a:ext cx="3449638" cy="2774106"/>
          </a:xfrm>
        </p:spPr>
        <p:txBody>
          <a:bodyPr vert="horz" lIns="91440" tIns="45720" rIns="91440" bIns="45720" rtlCol="0" anchor="t">
            <a:normAutofit fontScale="90000"/>
          </a:bodyPr>
          <a:lstStyle/>
          <a:p>
            <a:r>
              <a:rPr lang="en-US" sz="5400" dirty="0"/>
              <a:t>Ripley-K function for 2D space</a:t>
            </a:r>
          </a:p>
        </p:txBody>
      </p:sp>
      <p:pic>
        <p:nvPicPr>
          <p:cNvPr id="6" name="Picture 5" descr="A picture containing line, plot, diagram, screenshot&#10;&#10;Description automatically generated">
            <a:extLst>
              <a:ext uri="{FF2B5EF4-FFF2-40B4-BE49-F238E27FC236}">
                <a16:creationId xmlns:a16="http://schemas.microsoft.com/office/drawing/2014/main" id="{2DE922B4-95F6-8769-C4A9-41738CD612D4}"/>
              </a:ext>
            </a:extLst>
          </p:cNvPr>
          <p:cNvPicPr>
            <a:picLocks noChangeAspect="1"/>
          </p:cNvPicPr>
          <p:nvPr/>
        </p:nvPicPr>
        <p:blipFill>
          <a:blip r:embed="rId3"/>
          <a:stretch>
            <a:fillRect/>
          </a:stretch>
        </p:blipFill>
        <p:spPr>
          <a:xfrm>
            <a:off x="7542384" y="686984"/>
            <a:ext cx="3975722" cy="2981790"/>
          </a:xfrm>
          <a:prstGeom prst="rect">
            <a:avLst/>
          </a:prstGeom>
        </p:spPr>
      </p:pic>
      <p:pic>
        <p:nvPicPr>
          <p:cNvPr id="5" name="Picture 4" descr="A picture containing text, screenshot, diagram, pattern&#10;&#10;Description automatically generated">
            <a:extLst>
              <a:ext uri="{FF2B5EF4-FFF2-40B4-BE49-F238E27FC236}">
                <a16:creationId xmlns:a16="http://schemas.microsoft.com/office/drawing/2014/main" id="{658CA1D6-1CA5-C767-7026-8FF31FC8C8FF}"/>
              </a:ext>
            </a:extLst>
          </p:cNvPr>
          <p:cNvPicPr>
            <a:picLocks noChangeAspect="1"/>
          </p:cNvPicPr>
          <p:nvPr/>
        </p:nvPicPr>
        <p:blipFill>
          <a:blip r:embed="rId4"/>
          <a:stretch>
            <a:fillRect/>
          </a:stretch>
        </p:blipFill>
        <p:spPr>
          <a:xfrm>
            <a:off x="3374544" y="3852069"/>
            <a:ext cx="4189708" cy="2094854"/>
          </a:xfrm>
          <a:prstGeom prst="rect">
            <a:avLst/>
          </a:prstGeom>
        </p:spPr>
      </p:pic>
      <p:grpSp>
        <p:nvGrpSpPr>
          <p:cNvPr id="311" name="Group 283">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312"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3"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4"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5"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A picture containing text, font, screenshot, number&#10;&#10;Description automatically generated">
            <a:extLst>
              <a:ext uri="{FF2B5EF4-FFF2-40B4-BE49-F238E27FC236}">
                <a16:creationId xmlns:a16="http://schemas.microsoft.com/office/drawing/2014/main" id="{3166952E-E066-F60E-E0A9-9B0A9D1F1DDD}"/>
              </a:ext>
            </a:extLst>
          </p:cNvPr>
          <p:cNvPicPr>
            <a:picLocks noChangeAspect="1"/>
          </p:cNvPicPr>
          <p:nvPr/>
        </p:nvPicPr>
        <p:blipFill>
          <a:blip r:embed="rId5"/>
          <a:stretch>
            <a:fillRect/>
          </a:stretch>
        </p:blipFill>
        <p:spPr>
          <a:xfrm>
            <a:off x="7466860" y="4106036"/>
            <a:ext cx="4014129" cy="1685933"/>
          </a:xfrm>
          <a:prstGeom prst="rect">
            <a:avLst/>
          </a:prstGeom>
        </p:spPr>
      </p:pic>
      <p:cxnSp>
        <p:nvCxnSpPr>
          <p:cNvPr id="316" name="Straight Connector 28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picture containing screenshot&#10;&#10;Description automatically generated">
            <a:extLst>
              <a:ext uri="{FF2B5EF4-FFF2-40B4-BE49-F238E27FC236}">
                <a16:creationId xmlns:a16="http://schemas.microsoft.com/office/drawing/2014/main" id="{16BE6B69-FCF8-15FE-1AB1-DDFE89CCC901}"/>
              </a:ext>
            </a:extLst>
          </p:cNvPr>
          <p:cNvPicPr>
            <a:picLocks noChangeAspect="1"/>
          </p:cNvPicPr>
          <p:nvPr/>
        </p:nvPicPr>
        <p:blipFill>
          <a:blip r:embed="rId6"/>
          <a:stretch>
            <a:fillRect/>
          </a:stretch>
        </p:blipFill>
        <p:spPr>
          <a:xfrm>
            <a:off x="3640956" y="843555"/>
            <a:ext cx="3578280" cy="2782111"/>
          </a:xfrm>
          <a:prstGeom prst="rect">
            <a:avLst/>
          </a:prstGeom>
        </p:spPr>
      </p:pic>
    </p:spTree>
    <p:extLst>
      <p:ext uri="{BB962C8B-B14F-4D97-AF65-F5344CB8AC3E}">
        <p14:creationId xmlns:p14="http://schemas.microsoft.com/office/powerpoint/2010/main" val="645777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18F43-A545-F8FC-7B89-872B029A853A}"/>
              </a:ext>
            </a:extLst>
          </p:cNvPr>
          <p:cNvSpPr>
            <a:spLocks noGrp="1"/>
          </p:cNvSpPr>
          <p:nvPr>
            <p:ph type="title"/>
          </p:nvPr>
        </p:nvSpPr>
        <p:spPr>
          <a:xfrm>
            <a:off x="565150" y="770890"/>
            <a:ext cx="6400999" cy="1268984"/>
          </a:xfrm>
        </p:spPr>
        <p:txBody>
          <a:bodyPr>
            <a:normAutofit/>
          </a:bodyPr>
          <a:lstStyle/>
          <a:p>
            <a:pPr>
              <a:lnSpc>
                <a:spcPct val="90000"/>
              </a:lnSpc>
            </a:pPr>
            <a:r>
              <a:rPr lang="en-GB"/>
              <a:t>Ripley-K with edge correction</a:t>
            </a:r>
            <a:endParaRPr lang="en-DK"/>
          </a:p>
        </p:txBody>
      </p:sp>
      <p:sp>
        <p:nvSpPr>
          <p:cNvPr id="3" name="Content Placeholder 2">
            <a:extLst>
              <a:ext uri="{FF2B5EF4-FFF2-40B4-BE49-F238E27FC236}">
                <a16:creationId xmlns:a16="http://schemas.microsoft.com/office/drawing/2014/main" id="{E5855CFA-8D4D-A27C-A0C1-197837E7741E}"/>
              </a:ext>
            </a:extLst>
          </p:cNvPr>
          <p:cNvSpPr>
            <a:spLocks noGrp="1"/>
          </p:cNvSpPr>
          <p:nvPr>
            <p:ph idx="1"/>
          </p:nvPr>
        </p:nvSpPr>
        <p:spPr>
          <a:xfrm>
            <a:off x="565150" y="2160016"/>
            <a:ext cx="6400999" cy="3601212"/>
          </a:xfrm>
        </p:spPr>
        <p:txBody>
          <a:bodyPr>
            <a:normAutofit/>
          </a:bodyPr>
          <a:lstStyle/>
          <a:p>
            <a:pPr>
              <a:lnSpc>
                <a:spcPct val="90000"/>
              </a:lnSpc>
            </a:pPr>
            <a:r>
              <a:rPr lang="en-GB" sz="2200"/>
              <a:t>Edge effects can introduce bias and distort the analysis of point distributions if reference points are located too close to the boundary of the observable space. </a:t>
            </a:r>
          </a:p>
          <a:p>
            <a:pPr>
              <a:lnSpc>
                <a:spcPct val="90000"/>
              </a:lnSpc>
            </a:pPr>
            <a:r>
              <a:rPr lang="en-GB" sz="2200"/>
              <a:t>Points outside the boundary may not be counted, even if they are within the search circle.</a:t>
            </a:r>
          </a:p>
          <a:p>
            <a:pPr>
              <a:lnSpc>
                <a:spcPct val="90000"/>
              </a:lnSpc>
            </a:pPr>
            <a:r>
              <a:rPr lang="en-GB" sz="2200"/>
              <a:t>Ignore the points that are in close proximity to the edge.</a:t>
            </a:r>
          </a:p>
          <a:p>
            <a:pPr>
              <a:lnSpc>
                <a:spcPct val="90000"/>
              </a:lnSpc>
            </a:pPr>
            <a:r>
              <a:rPr lang="en-GB" sz="2200"/>
              <a:t>Creating pseudo-points outside the boundary.</a:t>
            </a:r>
          </a:p>
          <a:p>
            <a:pPr>
              <a:lnSpc>
                <a:spcPct val="90000"/>
              </a:lnSpc>
            </a:pPr>
            <a:endParaRPr lang="en-DK" sz="2200"/>
          </a:p>
        </p:txBody>
      </p:sp>
      <p:grpSp>
        <p:nvGrpSpPr>
          <p:cNvPr id="21"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2"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6" name="Straight Connector 1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ircle, diagram&#10;&#10;Description automatically generated">
            <a:extLst>
              <a:ext uri="{FF2B5EF4-FFF2-40B4-BE49-F238E27FC236}">
                <a16:creationId xmlns:a16="http://schemas.microsoft.com/office/drawing/2014/main" id="{1CC213BA-422A-B9BB-C706-7F8654AAB625}"/>
              </a:ext>
            </a:extLst>
          </p:cNvPr>
          <p:cNvPicPr>
            <a:picLocks noChangeAspect="1"/>
          </p:cNvPicPr>
          <p:nvPr/>
        </p:nvPicPr>
        <p:blipFill>
          <a:blip r:embed="rId2"/>
          <a:stretch>
            <a:fillRect/>
          </a:stretch>
        </p:blipFill>
        <p:spPr>
          <a:xfrm>
            <a:off x="7534656" y="1845671"/>
            <a:ext cx="4002456" cy="3158007"/>
          </a:xfrm>
          <a:prstGeom prst="rect">
            <a:avLst/>
          </a:prstGeom>
        </p:spPr>
      </p:pic>
    </p:spTree>
    <p:extLst>
      <p:ext uri="{BB962C8B-B14F-4D97-AF65-F5344CB8AC3E}">
        <p14:creationId xmlns:p14="http://schemas.microsoft.com/office/powerpoint/2010/main" val="3054685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97A84-D45D-A39B-F689-BEF3E1CF81B2}"/>
              </a:ext>
            </a:extLst>
          </p:cNvPr>
          <p:cNvSpPr>
            <a:spLocks noGrp="1"/>
          </p:cNvSpPr>
          <p:nvPr>
            <p:ph type="title"/>
          </p:nvPr>
        </p:nvSpPr>
        <p:spPr>
          <a:xfrm>
            <a:off x="565150" y="770890"/>
            <a:ext cx="6400999" cy="1268984"/>
          </a:xfrm>
        </p:spPr>
        <p:txBody>
          <a:bodyPr>
            <a:normAutofit/>
          </a:bodyPr>
          <a:lstStyle/>
          <a:p>
            <a:pPr>
              <a:lnSpc>
                <a:spcPct val="90000"/>
              </a:lnSpc>
            </a:pPr>
            <a:r>
              <a:rPr lang="en-DK"/>
              <a:t>Ripley-K function on a sphere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8179F4-B9A3-A2F3-BD70-5556A9CCB383}"/>
                  </a:ext>
                </a:extLst>
              </p:cNvPr>
              <p:cNvSpPr>
                <a:spLocks noGrp="1"/>
              </p:cNvSpPr>
              <p:nvPr>
                <p:ph idx="1"/>
              </p:nvPr>
            </p:nvSpPr>
            <p:spPr>
              <a:xfrm>
                <a:off x="565150" y="2160016"/>
                <a:ext cx="6400999" cy="3601212"/>
              </a:xfrm>
            </p:spPr>
            <p:txBody>
              <a:bodyPr>
                <a:normAutofit/>
              </a:bodyPr>
              <a:lstStyle/>
              <a:p>
                <a:pPr>
                  <a:lnSpc>
                    <a:spcPct val="90000"/>
                  </a:lnSpc>
                </a:pPr>
                <a:r>
                  <a:rPr lang="en-GB" sz="2000" dirty="0"/>
                  <a:t>Radius of the search circle is larger than the radius of the sphere </a:t>
                </a:r>
                <a14:m>
                  <m:oMath xmlns:m="http://schemas.openxmlformats.org/officeDocument/2006/math">
                    <m:r>
                      <a:rPr lang="en-GB" sz="2000" i="1" dirty="0" smtClean="0">
                        <a:latin typeface="Cambria Math" panose="02040503050406030204" pitchFamily="18" charset="0"/>
                      </a:rPr>
                      <m:t>𝑟</m:t>
                    </m:r>
                    <m:r>
                      <a:rPr lang="en-GB" sz="2000" i="1" dirty="0" smtClean="0">
                        <a:latin typeface="Cambria Math" panose="02040503050406030204" pitchFamily="18" charset="0"/>
                      </a:rPr>
                      <m:t> ∗ </m:t>
                    </m:r>
                    <m:r>
                      <a:rPr lang="el-GR" sz="2000" b="0" i="1" u="none" strike="noStrike" dirty="0" smtClean="0">
                        <a:effectLst/>
                        <a:latin typeface="Cambria Math" panose="02040503050406030204" pitchFamily="18" charset="0"/>
                      </a:rPr>
                      <m:t>𝜋</m:t>
                    </m:r>
                  </m:oMath>
                </a14:m>
                <a:r>
                  <a:rPr lang="da-DK" sz="2000" b="0" i="0" u="none" strike="noStrike" dirty="0">
                    <a:effectLst/>
                    <a:latin typeface="Arial" panose="020B0604020202020204" pitchFamily="34" charset="0"/>
                  </a:rPr>
                  <a:t>, </a:t>
                </a:r>
                <a:r>
                  <a:rPr lang="en-GB" sz="2000" dirty="0"/>
                  <a:t>it will see all the points on the surface</a:t>
                </a:r>
              </a:p>
              <a:p>
                <a:pPr>
                  <a:lnSpc>
                    <a:spcPct val="90000"/>
                  </a:lnSpc>
                </a:pPr>
                <a:r>
                  <a:rPr lang="en-GB" sz="2000" dirty="0"/>
                  <a:t>On the surface of a sphere the shortest distance between two point A and B is the geodesic distance</a:t>
                </a:r>
                <a:endParaRPr lang="da-DK" sz="2000" dirty="0"/>
              </a:p>
              <a:p>
                <a:pPr>
                  <a:lnSpc>
                    <a:spcPct val="90000"/>
                  </a:lnSpc>
                </a:pPr>
                <a14:m>
                  <m:oMath xmlns:m="http://schemas.openxmlformats.org/officeDocument/2006/math">
                    <m:r>
                      <m:rPr>
                        <m:nor/>
                      </m:rPr>
                      <a:rPr lang="en-GB" sz="2000"/>
                      <m:t>dist</m:t>
                    </m:r>
                    <m:r>
                      <m:rPr>
                        <m:nor/>
                      </m:rPr>
                      <a:rPr lang="en-GB" sz="2000"/>
                      <m:t>(</m:t>
                    </m:r>
                    <m:r>
                      <m:rPr>
                        <m:nor/>
                      </m:rPr>
                      <a:rPr lang="en-GB" sz="2000"/>
                      <m:t>A</m:t>
                    </m:r>
                    <m:r>
                      <m:rPr>
                        <m:nor/>
                      </m:rPr>
                      <a:rPr lang="en-GB" sz="2000"/>
                      <m:t>, </m:t>
                    </m:r>
                    <m:r>
                      <m:rPr>
                        <m:nor/>
                      </m:rPr>
                      <a:rPr lang="en-GB" sz="2000"/>
                      <m:t>B</m:t>
                    </m:r>
                    <m:r>
                      <m:rPr>
                        <m:nor/>
                      </m:rPr>
                      <a:rPr lang="en-GB" sz="2000"/>
                      <m:t>) = </m:t>
                    </m:r>
                    <m:r>
                      <m:rPr>
                        <m:nor/>
                      </m:rPr>
                      <a:rPr lang="en-GB" sz="2000"/>
                      <m:t>r</m:t>
                    </m:r>
                    <m:r>
                      <m:rPr>
                        <m:nor/>
                      </m:rPr>
                      <a:rPr lang="en-GB" sz="2000"/>
                      <m:t> ∗ </m:t>
                    </m:r>
                    <m:r>
                      <m:rPr>
                        <m:nor/>
                      </m:rPr>
                      <a:rPr lang="el-GR" sz="2000"/>
                      <m:t>θ</m:t>
                    </m:r>
                    <m:r>
                      <m:rPr>
                        <m:nor/>
                      </m:rPr>
                      <a:rPr lang="el-GR" sz="2000"/>
                      <m:t> </m:t>
                    </m:r>
                  </m:oMath>
                </a14:m>
                <a:endParaRPr lang="da-DK" sz="2000" dirty="0"/>
              </a:p>
              <a:p>
                <a:pPr>
                  <a:lnSpc>
                    <a:spcPct val="90000"/>
                  </a:lnSpc>
                </a:pPr>
                <a:r>
                  <a:rPr lang="en-GB" sz="2000" dirty="0"/>
                  <a:t>r is the radius of the sphere </a:t>
                </a:r>
              </a:p>
              <a:p>
                <a:pPr>
                  <a:lnSpc>
                    <a:spcPct val="90000"/>
                  </a:lnSpc>
                </a:pPr>
                <a14:m>
                  <m:oMath xmlns:m="http://schemas.openxmlformats.org/officeDocument/2006/math">
                    <m:r>
                      <m:rPr>
                        <m:nor/>
                      </m:rPr>
                      <a:rPr lang="el-GR" sz="2000" smtClean="0"/>
                      <m:t>θ</m:t>
                    </m:r>
                    <m:r>
                      <a:rPr lang="el-GR" sz="2000" i="1">
                        <a:latin typeface="Cambria Math" panose="02040503050406030204" pitchFamily="18" charset="0"/>
                      </a:rPr>
                      <m:t> </m:t>
                    </m:r>
                  </m:oMath>
                </a14:m>
                <a:r>
                  <a:rPr lang="en-GB" sz="2000" dirty="0"/>
                  <a:t>is the central angle between the two points</a:t>
                </a:r>
                <a:endParaRPr lang="da-DK" sz="2000" dirty="0"/>
              </a:p>
              <a:p>
                <a:pPr>
                  <a:lnSpc>
                    <a:spcPct val="90000"/>
                  </a:lnSpc>
                </a:pPr>
                <a14:m>
                  <m:oMath xmlns:m="http://schemas.openxmlformats.org/officeDocument/2006/math">
                    <m:acc>
                      <m:accPr>
                        <m:chr m:val="⃗"/>
                        <m:ctrlPr>
                          <a:rPr lang="el-GR" sz="2000" i="1" smtClean="0">
                            <a:latin typeface="Cambria Math" panose="02040503050406030204" pitchFamily="18" charset="0"/>
                          </a:rPr>
                        </m:ctrlPr>
                      </m:accPr>
                      <m:e>
                        <m:r>
                          <a:rPr lang="da-DK" sz="2000" b="0" i="1" smtClean="0">
                            <a:latin typeface="Cambria Math" panose="02040503050406030204" pitchFamily="18" charset="0"/>
                          </a:rPr>
                          <m:t>𝑂𝐴</m:t>
                        </m:r>
                      </m:e>
                    </m:acc>
                  </m:oMath>
                </a14:m>
                <a:r>
                  <a:rPr lang="en-GB" sz="2000" dirty="0"/>
                  <a:t> </a:t>
                </a:r>
                <a14:m>
                  <m:oMath xmlns:m="http://schemas.openxmlformats.org/officeDocument/2006/math">
                    <m:r>
                      <m:rPr>
                        <m:nor/>
                      </m:rPr>
                      <a:rPr lang="en-GB" sz="2000" smtClean="0"/>
                      <m:t>·</m:t>
                    </m:r>
                  </m:oMath>
                </a14:m>
                <a:r>
                  <a:rPr lang="da-DK" sz="2000" dirty="0"/>
                  <a:t> </a:t>
                </a:r>
                <a14:m>
                  <m:oMath xmlns:m="http://schemas.openxmlformats.org/officeDocument/2006/math">
                    <m:acc>
                      <m:accPr>
                        <m:chr m:val="⃗"/>
                        <m:ctrlPr>
                          <a:rPr lang="el-GR" sz="2000" i="1" smtClean="0">
                            <a:latin typeface="Cambria Math" panose="02040503050406030204" pitchFamily="18" charset="0"/>
                          </a:rPr>
                        </m:ctrlPr>
                      </m:accPr>
                      <m:e>
                        <m:r>
                          <a:rPr lang="da-DK" sz="2000" i="1">
                            <a:latin typeface="Cambria Math" panose="02040503050406030204" pitchFamily="18" charset="0"/>
                          </a:rPr>
                          <m:t>𝑂</m:t>
                        </m:r>
                        <m:r>
                          <a:rPr lang="da-DK" sz="2000" b="0" i="1" smtClean="0">
                            <a:latin typeface="Cambria Math" panose="02040503050406030204" pitchFamily="18" charset="0"/>
                          </a:rPr>
                          <m:t>𝐵</m:t>
                        </m:r>
                      </m:e>
                    </m:acc>
                  </m:oMath>
                </a14:m>
                <a:r>
                  <a:rPr lang="en-GB" sz="2000" dirty="0"/>
                  <a:t> </a:t>
                </a:r>
                <a14:m>
                  <m:oMath xmlns:m="http://schemas.openxmlformats.org/officeDocument/2006/math">
                    <m:r>
                      <m:rPr>
                        <m:nor/>
                      </m:rPr>
                      <a:rPr lang="en-GB" sz="2000" smtClean="0"/>
                      <m:t>= ||</m:t>
                    </m:r>
                    <m:r>
                      <m:rPr>
                        <m:nor/>
                      </m:rPr>
                      <a:rPr lang="en-GB" sz="2000" smtClean="0"/>
                      <m:t>OA</m:t>
                    </m:r>
                    <m:r>
                      <m:rPr>
                        <m:nor/>
                      </m:rPr>
                      <a:rPr lang="en-GB" sz="2000" smtClean="0"/>
                      <m:t>|| · ||</m:t>
                    </m:r>
                    <m:r>
                      <m:rPr>
                        <m:nor/>
                      </m:rPr>
                      <a:rPr lang="en-GB" sz="2000" smtClean="0"/>
                      <m:t>OB</m:t>
                    </m:r>
                    <m:r>
                      <m:rPr>
                        <m:nor/>
                      </m:rPr>
                      <a:rPr lang="en-GB" sz="2000" smtClean="0"/>
                      <m:t>|| · </m:t>
                    </m:r>
                    <m:r>
                      <m:rPr>
                        <m:nor/>
                      </m:rPr>
                      <a:rPr lang="en-GB" sz="2000" smtClean="0"/>
                      <m:t>cos</m:t>
                    </m:r>
                    <m:r>
                      <m:rPr>
                        <m:nor/>
                      </m:rPr>
                      <a:rPr lang="en-GB" sz="2000" smtClean="0"/>
                      <m:t>(</m:t>
                    </m:r>
                    <m:r>
                      <m:rPr>
                        <m:nor/>
                      </m:rPr>
                      <a:rPr lang="el-GR" sz="2000" smtClean="0"/>
                      <m:t>θ</m:t>
                    </m:r>
                    <m:r>
                      <m:rPr>
                        <m:nor/>
                      </m:rPr>
                      <a:rPr lang="el-GR" sz="2000" smtClean="0"/>
                      <m:t>) = </m:t>
                    </m:r>
                    <m:sSup>
                      <m:sSupPr>
                        <m:ctrlPr>
                          <a:rPr lang="da-DK" sz="1800" i="1" dirty="0" smtClean="0">
                            <a:latin typeface="Cambria Math" panose="02040503050406030204" pitchFamily="18" charset="0"/>
                          </a:rPr>
                        </m:ctrlPr>
                      </m:sSupPr>
                      <m:e>
                        <m:r>
                          <a:rPr lang="da-DK" sz="1800" b="0" i="1" dirty="0" smtClean="0">
                            <a:latin typeface="Cambria Math" panose="02040503050406030204" pitchFamily="18" charset="0"/>
                          </a:rPr>
                          <m:t>𝑟</m:t>
                        </m:r>
                      </m:e>
                      <m:sup>
                        <m:r>
                          <a:rPr lang="da-DK" sz="1800" b="0" i="1" dirty="0" smtClean="0">
                            <a:latin typeface="Cambria Math" panose="02040503050406030204" pitchFamily="18" charset="0"/>
                          </a:rPr>
                          <m:t>2</m:t>
                        </m:r>
                      </m:sup>
                    </m:sSup>
                    <m:r>
                      <m:rPr>
                        <m:nor/>
                      </m:rPr>
                      <a:rPr lang="en-GB" sz="2000" smtClean="0"/>
                      <m:t> · </m:t>
                    </m:r>
                    <m:r>
                      <m:rPr>
                        <m:nor/>
                      </m:rPr>
                      <a:rPr lang="en-GB" sz="2000" smtClean="0"/>
                      <m:t>cos</m:t>
                    </m:r>
                    <m:r>
                      <m:rPr>
                        <m:nor/>
                      </m:rPr>
                      <a:rPr lang="en-GB" sz="2000" smtClean="0"/>
                      <m:t>(</m:t>
                    </m:r>
                    <m:r>
                      <m:rPr>
                        <m:nor/>
                      </m:rPr>
                      <a:rPr lang="el-GR" sz="2000" smtClean="0"/>
                      <m:t>θ</m:t>
                    </m:r>
                    <m:r>
                      <m:rPr>
                        <m:nor/>
                      </m:rPr>
                      <a:rPr lang="el-GR" sz="2000" smtClean="0"/>
                      <m:t>)</m:t>
                    </m:r>
                  </m:oMath>
                </a14:m>
                <a:endParaRPr lang="da-DK" sz="2000" dirty="0"/>
              </a:p>
              <a:p>
                <a:pPr>
                  <a:lnSpc>
                    <a:spcPct val="90000"/>
                  </a:lnSpc>
                </a:pPr>
                <a:endParaRPr lang="da-DK" sz="1800" dirty="0"/>
              </a:p>
              <a:p>
                <a:pPr>
                  <a:lnSpc>
                    <a:spcPct val="90000"/>
                  </a:lnSpc>
                </a:pPr>
                <a:endParaRPr lang="el-GR" sz="2000" dirty="0"/>
              </a:p>
            </p:txBody>
          </p:sp>
        </mc:Choice>
        <mc:Fallback>
          <p:sp>
            <p:nvSpPr>
              <p:cNvPr id="3" name="Content Placeholder 2">
                <a:extLst>
                  <a:ext uri="{FF2B5EF4-FFF2-40B4-BE49-F238E27FC236}">
                    <a16:creationId xmlns:a16="http://schemas.microsoft.com/office/drawing/2014/main" id="{D28179F4-B9A3-A2F3-BD70-5556A9CCB383}"/>
                  </a:ext>
                </a:extLst>
              </p:cNvPr>
              <p:cNvSpPr>
                <a:spLocks noGrp="1" noRot="1" noChangeAspect="1" noMove="1" noResize="1" noEditPoints="1" noAdjustHandles="1" noChangeArrowheads="1" noChangeShapeType="1" noTextEdit="1"/>
              </p:cNvSpPr>
              <p:nvPr>
                <p:ph idx="1"/>
              </p:nvPr>
            </p:nvSpPr>
            <p:spPr>
              <a:xfrm>
                <a:off x="565150" y="2160016"/>
                <a:ext cx="6400999" cy="3601212"/>
              </a:xfrm>
              <a:blipFill>
                <a:blip r:embed="rId3"/>
                <a:stretch>
                  <a:fillRect l="-792" t="-1404" r="-1782"/>
                </a:stretch>
              </a:blipFill>
            </p:spPr>
            <p:txBody>
              <a:bodyPr/>
              <a:lstStyle/>
              <a:p>
                <a:r>
                  <a:rPr lang="en-DK">
                    <a:noFill/>
                  </a:rPr>
                  <a:t> </a:t>
                </a:r>
              </a:p>
            </p:txBody>
          </p:sp>
        </mc:Fallback>
      </mc:AlternateContent>
      <p:grpSp>
        <p:nvGrpSpPr>
          <p:cNvPr id="25" name="Group 24">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6"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1" name="Straight Connector 3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graph of a function&#10;&#10;Description automatically generated with low confidence">
            <a:extLst>
              <a:ext uri="{FF2B5EF4-FFF2-40B4-BE49-F238E27FC236}">
                <a16:creationId xmlns:a16="http://schemas.microsoft.com/office/drawing/2014/main" id="{0C2B7885-6C21-A7A2-8ABA-23D3064C0E03}"/>
              </a:ext>
            </a:extLst>
          </p:cNvPr>
          <p:cNvPicPr>
            <a:picLocks noChangeAspect="1"/>
          </p:cNvPicPr>
          <p:nvPr/>
        </p:nvPicPr>
        <p:blipFill>
          <a:blip r:embed="rId4"/>
          <a:stretch>
            <a:fillRect/>
          </a:stretch>
        </p:blipFill>
        <p:spPr>
          <a:xfrm>
            <a:off x="7534656" y="1808684"/>
            <a:ext cx="4002456" cy="3231981"/>
          </a:xfrm>
          <a:prstGeom prst="rect">
            <a:avLst/>
          </a:prstGeom>
        </p:spPr>
      </p:pic>
    </p:spTree>
    <p:extLst>
      <p:ext uri="{BB962C8B-B14F-4D97-AF65-F5344CB8AC3E}">
        <p14:creationId xmlns:p14="http://schemas.microsoft.com/office/powerpoint/2010/main" val="2248979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7">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86BA8-6BFA-99E5-2D34-B6B0A7EA120F}"/>
              </a:ext>
            </a:extLst>
          </p:cNvPr>
          <p:cNvSpPr>
            <a:spLocks noGrp="1"/>
          </p:cNvSpPr>
          <p:nvPr>
            <p:ph type="title"/>
          </p:nvPr>
        </p:nvSpPr>
        <p:spPr>
          <a:xfrm>
            <a:off x="565151" y="770890"/>
            <a:ext cx="5530850" cy="2015814"/>
          </a:xfrm>
        </p:spPr>
        <p:txBody>
          <a:bodyPr>
            <a:normAutofit/>
          </a:bodyPr>
          <a:lstStyle/>
          <a:p>
            <a:r>
              <a:rPr lang="en-GB" dirty="0"/>
              <a:t>Simulation of a point process on spherical surface</a:t>
            </a:r>
            <a:endParaRPr lang="en-DK" dirty="0"/>
          </a:p>
        </p:txBody>
      </p:sp>
      <p:cxnSp>
        <p:nvCxnSpPr>
          <p:cNvPr id="29" name="Straight Connector 19">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circle, diagram, screenshot, design&#10;&#10;Description automatically generated">
            <a:extLst>
              <a:ext uri="{FF2B5EF4-FFF2-40B4-BE49-F238E27FC236}">
                <a16:creationId xmlns:a16="http://schemas.microsoft.com/office/drawing/2014/main" id="{936FE9B1-749A-4A50-7ED1-235E034A98B9}"/>
              </a:ext>
            </a:extLst>
          </p:cNvPr>
          <p:cNvPicPr>
            <a:picLocks noGrp="1" noChangeAspect="1"/>
          </p:cNvPicPr>
          <p:nvPr>
            <p:ph idx="1"/>
          </p:nvPr>
        </p:nvPicPr>
        <p:blipFill>
          <a:blip r:embed="rId3"/>
          <a:stretch>
            <a:fillRect/>
          </a:stretch>
        </p:blipFill>
        <p:spPr>
          <a:xfrm>
            <a:off x="566452" y="2982431"/>
            <a:ext cx="3524136" cy="2658110"/>
          </a:xfrm>
        </p:spPr>
      </p:pic>
      <p:pic>
        <p:nvPicPr>
          <p:cNvPr id="7" name="Picture 6" descr="A picture containing text, screenshot, circle, diagram&#10;&#10;Description automatically generated">
            <a:extLst>
              <a:ext uri="{FF2B5EF4-FFF2-40B4-BE49-F238E27FC236}">
                <a16:creationId xmlns:a16="http://schemas.microsoft.com/office/drawing/2014/main" id="{591FE9C3-EA13-C4BB-8657-53C05BD1442C}"/>
              </a:ext>
            </a:extLst>
          </p:cNvPr>
          <p:cNvPicPr>
            <a:picLocks noChangeAspect="1"/>
          </p:cNvPicPr>
          <p:nvPr/>
        </p:nvPicPr>
        <p:blipFill>
          <a:blip r:embed="rId4"/>
          <a:stretch>
            <a:fillRect/>
          </a:stretch>
        </p:blipFill>
        <p:spPr>
          <a:xfrm>
            <a:off x="9318814" y="2877108"/>
            <a:ext cx="2762735" cy="2529517"/>
          </a:xfrm>
          <a:prstGeom prst="rect">
            <a:avLst/>
          </a:prstGeom>
        </p:spPr>
      </p:pic>
      <p:pic>
        <p:nvPicPr>
          <p:cNvPr id="9" name="Picture 8" descr="A picture containing diagram, screenshot, line, circle&#10;&#10;Description automatically generated">
            <a:extLst>
              <a:ext uri="{FF2B5EF4-FFF2-40B4-BE49-F238E27FC236}">
                <a16:creationId xmlns:a16="http://schemas.microsoft.com/office/drawing/2014/main" id="{02DAEC47-8748-63A8-7D72-4D7FC57EBC16}"/>
              </a:ext>
            </a:extLst>
          </p:cNvPr>
          <p:cNvPicPr>
            <a:picLocks noChangeAspect="1"/>
          </p:cNvPicPr>
          <p:nvPr/>
        </p:nvPicPr>
        <p:blipFill>
          <a:blip r:embed="rId5"/>
          <a:stretch>
            <a:fillRect/>
          </a:stretch>
        </p:blipFill>
        <p:spPr>
          <a:xfrm>
            <a:off x="6853571" y="2919637"/>
            <a:ext cx="2633136" cy="2529517"/>
          </a:xfrm>
          <a:prstGeom prst="rect">
            <a:avLst/>
          </a:prstGeom>
        </p:spPr>
      </p:pic>
      <p:pic>
        <p:nvPicPr>
          <p:cNvPr id="13" name="Picture 12" descr="A picture containing diagram, line, sketch, screenshot&#10;&#10;Description automatically generated">
            <a:extLst>
              <a:ext uri="{FF2B5EF4-FFF2-40B4-BE49-F238E27FC236}">
                <a16:creationId xmlns:a16="http://schemas.microsoft.com/office/drawing/2014/main" id="{86F2DB4E-B929-AFDF-FB0A-94049D607818}"/>
              </a:ext>
            </a:extLst>
          </p:cNvPr>
          <p:cNvPicPr>
            <a:picLocks noChangeAspect="1"/>
          </p:cNvPicPr>
          <p:nvPr/>
        </p:nvPicPr>
        <p:blipFill>
          <a:blip r:embed="rId6"/>
          <a:stretch>
            <a:fillRect/>
          </a:stretch>
        </p:blipFill>
        <p:spPr>
          <a:xfrm>
            <a:off x="4043523" y="2994065"/>
            <a:ext cx="2631719" cy="2529517"/>
          </a:xfrm>
          <a:prstGeom prst="rect">
            <a:avLst/>
          </a:prstGeom>
        </p:spPr>
      </p:pic>
      <p:sp>
        <p:nvSpPr>
          <p:cNvPr id="14" name="TextBox 13">
            <a:extLst>
              <a:ext uri="{FF2B5EF4-FFF2-40B4-BE49-F238E27FC236}">
                <a16:creationId xmlns:a16="http://schemas.microsoft.com/office/drawing/2014/main" id="{F366077A-9D01-07EC-9C95-51CFC71BFC69}"/>
              </a:ext>
            </a:extLst>
          </p:cNvPr>
          <p:cNvSpPr txBox="1"/>
          <p:nvPr/>
        </p:nvSpPr>
        <p:spPr>
          <a:xfrm>
            <a:off x="557694" y="5704332"/>
            <a:ext cx="3171825" cy="369332"/>
          </a:xfrm>
          <a:prstGeom prst="rect">
            <a:avLst/>
          </a:prstGeom>
          <a:noFill/>
        </p:spPr>
        <p:txBody>
          <a:bodyPr wrap="square" rtlCol="0">
            <a:spAutoFit/>
          </a:bodyPr>
          <a:lstStyle/>
          <a:p>
            <a:r>
              <a:rPr lang="en-GB" sz="1800" dirty="0">
                <a:effectLst/>
                <a:latin typeface="CMR10"/>
              </a:rPr>
              <a:t>Uniform distribution </a:t>
            </a:r>
            <a:endParaRPr lang="en-GB" dirty="0"/>
          </a:p>
        </p:txBody>
      </p:sp>
      <p:sp>
        <p:nvSpPr>
          <p:cNvPr id="15" name="TextBox 14">
            <a:extLst>
              <a:ext uri="{FF2B5EF4-FFF2-40B4-BE49-F238E27FC236}">
                <a16:creationId xmlns:a16="http://schemas.microsoft.com/office/drawing/2014/main" id="{7ED64C9A-68D5-E60F-759B-5EB78359BBDD}"/>
              </a:ext>
            </a:extLst>
          </p:cNvPr>
          <p:cNvSpPr txBox="1"/>
          <p:nvPr/>
        </p:nvSpPr>
        <p:spPr>
          <a:xfrm>
            <a:off x="4467351" y="5693703"/>
            <a:ext cx="2114550" cy="369332"/>
          </a:xfrm>
          <a:prstGeom prst="rect">
            <a:avLst/>
          </a:prstGeom>
          <a:noFill/>
        </p:spPr>
        <p:txBody>
          <a:bodyPr wrap="square" rtlCol="0">
            <a:spAutoFit/>
          </a:bodyPr>
          <a:lstStyle/>
          <a:p>
            <a:r>
              <a:rPr lang="en-GB" sz="1800" dirty="0">
                <a:effectLst/>
                <a:latin typeface="CMR10"/>
              </a:rPr>
              <a:t>von Mises–Fisher </a:t>
            </a:r>
            <a:endParaRPr lang="en-GB" dirty="0"/>
          </a:p>
        </p:txBody>
      </p:sp>
      <p:sp>
        <p:nvSpPr>
          <p:cNvPr id="16" name="TextBox 15">
            <a:extLst>
              <a:ext uri="{FF2B5EF4-FFF2-40B4-BE49-F238E27FC236}">
                <a16:creationId xmlns:a16="http://schemas.microsoft.com/office/drawing/2014/main" id="{8D9FFB5A-8829-901F-D3FC-E7AC8A365EFF}"/>
              </a:ext>
            </a:extLst>
          </p:cNvPr>
          <p:cNvSpPr txBox="1"/>
          <p:nvPr/>
        </p:nvSpPr>
        <p:spPr>
          <a:xfrm>
            <a:off x="8328456" y="5672437"/>
            <a:ext cx="2371725" cy="369332"/>
          </a:xfrm>
          <a:prstGeom prst="rect">
            <a:avLst/>
          </a:prstGeom>
          <a:noFill/>
        </p:spPr>
        <p:txBody>
          <a:bodyPr wrap="square" rtlCol="0">
            <a:spAutoFit/>
          </a:bodyPr>
          <a:lstStyle/>
          <a:p>
            <a:r>
              <a:rPr lang="en-GB" sz="1800" dirty="0">
                <a:effectLst/>
                <a:latin typeface="CMR10"/>
              </a:rPr>
              <a:t>Watson distribution </a:t>
            </a:r>
            <a:endParaRPr lang="en-GB" dirty="0"/>
          </a:p>
        </p:txBody>
      </p:sp>
    </p:spTree>
    <p:extLst>
      <p:ext uri="{BB962C8B-B14F-4D97-AF65-F5344CB8AC3E}">
        <p14:creationId xmlns:p14="http://schemas.microsoft.com/office/powerpoint/2010/main" val="71207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1E6E1-0694-0063-3670-6512CC355B52}"/>
              </a:ext>
            </a:extLst>
          </p:cNvPr>
          <p:cNvSpPr>
            <a:spLocks noGrp="1"/>
          </p:cNvSpPr>
          <p:nvPr>
            <p:ph type="title"/>
          </p:nvPr>
        </p:nvSpPr>
        <p:spPr>
          <a:xfrm>
            <a:off x="565151" y="770890"/>
            <a:ext cx="4133559" cy="1268984"/>
          </a:xfrm>
        </p:spPr>
        <p:txBody>
          <a:bodyPr>
            <a:normAutofit/>
          </a:bodyPr>
          <a:lstStyle/>
          <a:p>
            <a:endParaRPr lang="en-DK" dirty="0"/>
          </a:p>
        </p:txBody>
      </p:sp>
      <p:sp>
        <p:nvSpPr>
          <p:cNvPr id="10" name="Content Placeholder 9">
            <a:extLst>
              <a:ext uri="{FF2B5EF4-FFF2-40B4-BE49-F238E27FC236}">
                <a16:creationId xmlns:a16="http://schemas.microsoft.com/office/drawing/2014/main" id="{3D64FE40-E51C-CD4C-2F80-4C0DB8EC4330}"/>
              </a:ext>
            </a:extLst>
          </p:cNvPr>
          <p:cNvSpPr>
            <a:spLocks noGrp="1"/>
          </p:cNvSpPr>
          <p:nvPr>
            <p:ph idx="1"/>
          </p:nvPr>
        </p:nvSpPr>
        <p:spPr>
          <a:xfrm>
            <a:off x="565151" y="2160016"/>
            <a:ext cx="4133559" cy="3601212"/>
          </a:xfrm>
        </p:spPr>
        <p:txBody>
          <a:bodyPr>
            <a:normAutofit/>
          </a:bodyPr>
          <a:lstStyle/>
          <a:p>
            <a:endParaRPr lang="en-US"/>
          </a:p>
        </p:txBody>
      </p:sp>
      <p:pic>
        <p:nvPicPr>
          <p:cNvPr id="6" name="Content Placeholder 5" descr="A picture containing text, plot, line, diagram&#10;&#10;Description automatically generated">
            <a:extLst>
              <a:ext uri="{FF2B5EF4-FFF2-40B4-BE49-F238E27FC236}">
                <a16:creationId xmlns:a16="http://schemas.microsoft.com/office/drawing/2014/main" id="{F58AF8DC-2949-F0C6-92FF-3F71F547D2AC}"/>
              </a:ext>
            </a:extLst>
          </p:cNvPr>
          <p:cNvPicPr>
            <a:picLocks noChangeAspect="1"/>
          </p:cNvPicPr>
          <p:nvPr/>
        </p:nvPicPr>
        <p:blipFill>
          <a:blip r:embed="rId3"/>
          <a:stretch>
            <a:fillRect/>
          </a:stretch>
        </p:blipFill>
        <p:spPr>
          <a:xfrm>
            <a:off x="5106596" y="1069499"/>
            <a:ext cx="6430513" cy="4710350"/>
          </a:xfrm>
          <a:prstGeom prst="rect">
            <a:avLst/>
          </a:prstGeom>
        </p:spPr>
      </p:pic>
      <p:grpSp>
        <p:nvGrpSpPr>
          <p:cNvPr id="15" name="Group 14">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6"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1" name="Straight Connector 20">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806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0BFD5B-85B8-8369-6109-AA012CEDC3F3}"/>
              </a:ext>
            </a:extLst>
          </p:cNvPr>
          <p:cNvSpPr>
            <a:spLocks noGrp="1"/>
          </p:cNvSpPr>
          <p:nvPr>
            <p:ph type="title"/>
          </p:nvPr>
        </p:nvSpPr>
        <p:spPr>
          <a:xfrm>
            <a:off x="565150" y="770890"/>
            <a:ext cx="5995137" cy="1268984"/>
          </a:xfrm>
        </p:spPr>
        <p:txBody>
          <a:bodyPr>
            <a:normAutofit/>
          </a:bodyPr>
          <a:lstStyle/>
          <a:p>
            <a:pPr>
              <a:lnSpc>
                <a:spcPct val="90000"/>
              </a:lnSpc>
            </a:pPr>
            <a:r>
              <a:rPr lang="en-GB"/>
              <a:t>R</a:t>
            </a:r>
            <a:r>
              <a:rPr lang="en-DK"/>
              <a:t>ipley-K function on a mesh</a:t>
            </a:r>
          </a:p>
        </p:txBody>
      </p:sp>
      <p:sp>
        <p:nvSpPr>
          <p:cNvPr id="3" name="Content Placeholder 2">
            <a:extLst>
              <a:ext uri="{FF2B5EF4-FFF2-40B4-BE49-F238E27FC236}">
                <a16:creationId xmlns:a16="http://schemas.microsoft.com/office/drawing/2014/main" id="{C0949EA3-6B58-48AB-449E-7DFC26C0A14E}"/>
              </a:ext>
            </a:extLst>
          </p:cNvPr>
          <p:cNvSpPr>
            <a:spLocks noGrp="1"/>
          </p:cNvSpPr>
          <p:nvPr>
            <p:ph idx="1"/>
          </p:nvPr>
        </p:nvSpPr>
        <p:spPr>
          <a:xfrm>
            <a:off x="565150" y="2160016"/>
            <a:ext cx="5995137" cy="3601212"/>
          </a:xfrm>
        </p:spPr>
        <p:txBody>
          <a:bodyPr>
            <a:normAutofit/>
          </a:bodyPr>
          <a:lstStyle/>
          <a:p>
            <a:r>
              <a:rPr lang="en-GB" dirty="0"/>
              <a:t>Icosahedron </a:t>
            </a:r>
          </a:p>
          <a:p>
            <a:r>
              <a:rPr lang="en-GB" dirty="0"/>
              <a:t>Uniform sampling on triangular mesh</a:t>
            </a:r>
          </a:p>
          <a:p>
            <a:r>
              <a:rPr lang="en-GB" dirty="0"/>
              <a:t>Barycentric coordinates </a:t>
            </a:r>
          </a:p>
          <a:p>
            <a:r>
              <a:rPr lang="en-GB" dirty="0"/>
              <a:t>Geodetic distance on mesh</a:t>
            </a:r>
          </a:p>
          <a:p>
            <a:r>
              <a:rPr lang="en-GB" dirty="0"/>
              <a:t>Projecting the point on to the mesh</a:t>
            </a:r>
          </a:p>
          <a:p>
            <a:endParaRPr lang="en-DK" dirty="0"/>
          </a:p>
        </p:txBody>
      </p:sp>
      <p:pic>
        <p:nvPicPr>
          <p:cNvPr id="5" name="Picture 4" descr="A picture containing ball, sphere, text&#10;&#10;Description automatically generated">
            <a:extLst>
              <a:ext uri="{FF2B5EF4-FFF2-40B4-BE49-F238E27FC236}">
                <a16:creationId xmlns:a16="http://schemas.microsoft.com/office/drawing/2014/main" id="{1BE27B2D-F782-1178-27CD-736D0F292D9C}"/>
              </a:ext>
            </a:extLst>
          </p:cNvPr>
          <p:cNvPicPr>
            <a:picLocks noChangeAspect="1"/>
          </p:cNvPicPr>
          <p:nvPr/>
        </p:nvPicPr>
        <p:blipFill>
          <a:blip r:embed="rId2"/>
          <a:stretch>
            <a:fillRect/>
          </a:stretch>
        </p:blipFill>
        <p:spPr>
          <a:xfrm>
            <a:off x="7208745" y="2160015"/>
            <a:ext cx="4090149" cy="3601212"/>
          </a:xfrm>
          <a:prstGeom prst="rect">
            <a:avLst/>
          </a:prstGeom>
        </p:spPr>
      </p:pic>
      <p:grpSp>
        <p:nvGrpSpPr>
          <p:cNvPr id="25" name="Group 24">
            <a:extLst>
              <a:ext uri="{FF2B5EF4-FFF2-40B4-BE49-F238E27FC236}">
                <a16:creationId xmlns:a16="http://schemas.microsoft.com/office/drawing/2014/main" id="{97620302-BEE8-1447-8324-5F4178AA16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6" name="Freeform 37">
              <a:extLst>
                <a:ext uri="{FF2B5EF4-FFF2-40B4-BE49-F238E27FC236}">
                  <a16:creationId xmlns:a16="http://schemas.microsoft.com/office/drawing/2014/main" id="{075332F5-EA0C-8B40-ADC9-D024EBD77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39">
              <a:extLst>
                <a:ext uri="{FF2B5EF4-FFF2-40B4-BE49-F238E27FC236}">
                  <a16:creationId xmlns:a16="http://schemas.microsoft.com/office/drawing/2014/main" id="{2619F114-DF39-F544-B487-5430D00E1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41">
              <a:extLst>
                <a:ext uri="{FF2B5EF4-FFF2-40B4-BE49-F238E27FC236}">
                  <a16:creationId xmlns:a16="http://schemas.microsoft.com/office/drawing/2014/main" id="{5CDF6368-32C4-A64F-8D2E-11DE400CD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42">
              <a:extLst>
                <a:ext uri="{FF2B5EF4-FFF2-40B4-BE49-F238E27FC236}">
                  <a16:creationId xmlns:a16="http://schemas.microsoft.com/office/drawing/2014/main" id="{148F19D8-49E5-0945-BC17-56044D43D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1" name="Straight Connector 30">
            <a:extLst>
              <a:ext uri="{FF2B5EF4-FFF2-40B4-BE49-F238E27FC236}">
                <a16:creationId xmlns:a16="http://schemas.microsoft.com/office/drawing/2014/main" id="{68C50EA3-7CF1-9542-A21D-5B3EBACC50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87144"/>
      </p:ext>
    </p:extLst>
  </p:cSld>
  <p:clrMapOvr>
    <a:masterClrMapping/>
  </p:clrMapOvr>
</p:sld>
</file>

<file path=ppt/theme/theme1.xml><?xml version="1.0" encoding="utf-8"?>
<a:theme xmlns:a="http://schemas.openxmlformats.org/drawingml/2006/main" name="Punchcard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3566</TotalTime>
  <Words>870</Words>
  <Application>Microsoft Macintosh PowerPoint</Application>
  <PresentationFormat>Widescreen</PresentationFormat>
  <Paragraphs>89</Paragraphs>
  <Slides>20</Slides>
  <Notes>8</Notes>
  <HiddenSlides>2</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CMR10</vt:lpstr>
      <vt:lpstr>inherit</vt:lpstr>
      <vt:lpstr>Arial</vt:lpstr>
      <vt:lpstr>Calibri</vt:lpstr>
      <vt:lpstr>Cambria Math</vt:lpstr>
      <vt:lpstr>Neue Haas Grotesk Text Pro</vt:lpstr>
      <vt:lpstr>PunchcardVTI</vt:lpstr>
      <vt:lpstr>Analyzing spatial distributions using Ripley-K function</vt:lpstr>
      <vt:lpstr>Introduction</vt:lpstr>
      <vt:lpstr>Ripley-K function</vt:lpstr>
      <vt:lpstr>Ripley-K function for 2D space</vt:lpstr>
      <vt:lpstr>Ripley-K with edge correction</vt:lpstr>
      <vt:lpstr>Ripley-K function on a sphere</vt:lpstr>
      <vt:lpstr>Simulation of a point process on spherical surface</vt:lpstr>
      <vt:lpstr>PowerPoint Presentation</vt:lpstr>
      <vt:lpstr>Ripley-K function on a mesh</vt:lpstr>
      <vt:lpstr>Ripley-K function on a mesh</vt:lpstr>
      <vt:lpstr>Fast Marching Method</vt:lpstr>
      <vt:lpstr>Pair Distances between two points on mesh</vt:lpstr>
      <vt:lpstr>Ripley-K for triangular mesh</vt:lpstr>
      <vt:lpstr>Ripley-K for uniform samples on geometric mesh</vt:lpstr>
      <vt:lpstr>Ripley-K function for whale location</vt:lpstr>
      <vt:lpstr>Mesh data for earth without continents</vt:lpstr>
      <vt:lpstr>Ripley-K function for whale location</vt:lpstr>
      <vt:lpstr>Crista junctions location on mitochondria</vt:lpstr>
      <vt:lpstr>Simulation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spatial distributions using Ripley-K function</dc:title>
  <dc:creator>Youran Tao Jensen</dc:creator>
  <cp:lastModifiedBy>Youran Tao Jensen</cp:lastModifiedBy>
  <cp:revision>5</cp:revision>
  <dcterms:created xsi:type="dcterms:W3CDTF">2023-06-17T18:32:40Z</dcterms:created>
  <dcterms:modified xsi:type="dcterms:W3CDTF">2023-06-20T20:30:20Z</dcterms:modified>
</cp:coreProperties>
</file>